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19"/>
  </p:notesMasterIdLst>
  <p:sldIdLst>
    <p:sldId id="262" r:id="rId2"/>
    <p:sldId id="264" r:id="rId3"/>
    <p:sldId id="258" r:id="rId4"/>
    <p:sldId id="259" r:id="rId5"/>
    <p:sldId id="260" r:id="rId6"/>
    <p:sldId id="261" r:id="rId7"/>
    <p:sldId id="265" r:id="rId8"/>
    <p:sldId id="266" r:id="rId9"/>
    <p:sldId id="267" r:id="rId10"/>
    <p:sldId id="274" r:id="rId11"/>
    <p:sldId id="268" r:id="rId12"/>
    <p:sldId id="273" r:id="rId13"/>
    <p:sldId id="269" r:id="rId14"/>
    <p:sldId id="270" r:id="rId15"/>
    <p:sldId id="271" r:id="rId16"/>
    <p:sldId id="272" r:id="rId17"/>
    <p:sldId id="275" r:id="rId18"/>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FFFF"/>
    <a:srgbClr val="46464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244" autoAdjust="0"/>
    <p:restoredTop sz="94660"/>
  </p:normalViewPr>
  <p:slideViewPr>
    <p:cSldViewPr>
      <p:cViewPr>
        <p:scale>
          <a:sx n="60" d="100"/>
          <a:sy n="60" d="100"/>
        </p:scale>
        <p:origin x="-828" y="288"/>
      </p:cViewPr>
      <p:guideLst>
        <p:guide orient="horz" pos="2160"/>
        <p:guide pos="2880"/>
      </p:guideLst>
    </p:cSldViewPr>
  </p:slideViewPr>
  <p:notesTextViewPr>
    <p:cViewPr>
      <p:scale>
        <a:sx n="100" d="100"/>
        <a:sy n="100" d="100"/>
      </p:scale>
      <p:origin x="0" y="0"/>
    </p:cViewPr>
  </p:notesTextViewPr>
  <p:notesViewPr>
    <p:cSldViewPr>
      <p:cViewPr varScale="1">
        <p:scale>
          <a:sx n="36" d="100"/>
          <a:sy n="36" d="100"/>
        </p:scale>
        <p:origin x="-228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D4CE8B7-0E6D-4ADB-A2CB-8F2725A2C881}" type="datetimeFigureOut">
              <a:rPr lang="el-GR"/>
              <a:pPr>
                <a:defRPr/>
              </a:pPr>
              <a:t>14/5/2014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noProof="0" smtClean="0"/>
              <a:t>Kλικ για επεξεργασία των στυλ του υποδείγματος</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4ACC4C84-BB41-48BC-B920-5FBCAF70CF55}" type="slidenum">
              <a:rPr lang="el-GR"/>
              <a:pPr>
                <a:defRPr/>
              </a:pPr>
              <a:t>‹#›</a:t>
            </a:fld>
            <a:endParaRPr lang="el-G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 Θέση εικόνας διαφάνειας"/>
          <p:cNvSpPr>
            <a:spLocks noGrp="1" noRot="1" noChangeAspect="1"/>
          </p:cNvSpPr>
          <p:nvPr>
            <p:ph type="sldImg"/>
          </p:nvPr>
        </p:nvSpPr>
        <p:spPr bwMode="auto">
          <a:noFill/>
          <a:ln>
            <a:solidFill>
              <a:srgbClr val="000000"/>
            </a:solidFill>
            <a:miter lim="800000"/>
            <a:headEnd/>
            <a:tailEnd/>
          </a:ln>
        </p:spPr>
      </p:sp>
      <p:sp>
        <p:nvSpPr>
          <p:cNvPr id="16386"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dirty="0" smtClean="0"/>
          </a:p>
        </p:txBody>
      </p:sp>
      <p:sp>
        <p:nvSpPr>
          <p:cNvPr id="16387" name="3 - Θέση αριθμού διαφάνειας"/>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A7FF96-2FFF-4FAF-B9FE-12C0268D371E}" type="slidenum">
              <a:rPr lang="el-GR"/>
              <a:pPr fontAlgn="base">
                <a:spcBef>
                  <a:spcPct val="0"/>
                </a:spcBef>
                <a:spcAft>
                  <a:spcPct val="0"/>
                </a:spcAft>
              </a:pPr>
              <a:t>2</a:t>
            </a:fld>
            <a:endParaRPr lang="el-G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pPr>
              <a:defRPr/>
            </a:pPr>
            <a:fld id="{4ACC4C84-BB41-48BC-B920-5FBCAF70CF55}" type="slidenum">
              <a:rPr lang="el-GR" smtClean="0"/>
              <a:pPr>
                <a:defRPr/>
              </a:pPr>
              <a:t>16</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4.wav"/><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5.wav"/><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7.wav"/><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10.wav"/><Relationship Id="rId1" Type="http://schemas.openxmlformats.org/officeDocument/2006/relationships/themeOverride" Target="../theme/themeOverride4.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4" name="9 - Ορθογώνιο τρίγωνο"/>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1 - Ομάδα"/>
          <p:cNvGrpSpPr>
            <a:grpSpLocks/>
          </p:cNvGrpSpPr>
          <p:nvPr/>
        </p:nvGrpSpPr>
        <p:grpSpPr bwMode="auto">
          <a:xfrm>
            <a:off x="-3175" y="4953000"/>
            <a:ext cx="9147175" cy="1911350"/>
            <a:chOff x="-3765" y="4832896"/>
            <a:chExt cx="9147765" cy="2032192"/>
          </a:xfrm>
        </p:grpSpPr>
        <p:sp>
          <p:nvSpPr>
            <p:cNvPr id="6" name="6 - Ελεύθερη σχεδίαση"/>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7 - Ελεύθερη σχεδίαση"/>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10 - Ελεύθερη σχεδίαση"/>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11 - Ευθεία γραμμή σύνδεσης"/>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8 - Τίτλος"/>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l-GR" smtClean="0"/>
              <a:t>Kλικ για επεξεργασία του τίτλου</a:t>
            </a:r>
            <a:endParaRPr lang="en-US"/>
          </a:p>
        </p:txBody>
      </p:sp>
      <p:sp>
        <p:nvSpPr>
          <p:cNvPr id="17" name="16 - Υπότιτλος"/>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l-GR" smtClean="0"/>
              <a:t>Κάντε κλικ για να επεξεργαστείτε τον υπότιτλο του υποδείγματος</a:t>
            </a:r>
            <a:endParaRPr lang="en-US"/>
          </a:p>
        </p:txBody>
      </p:sp>
      <p:sp>
        <p:nvSpPr>
          <p:cNvPr id="11" name="29 - Θέση ημερομηνίας"/>
          <p:cNvSpPr>
            <a:spLocks noGrp="1"/>
          </p:cNvSpPr>
          <p:nvPr>
            <p:ph type="dt" sz="half" idx="10"/>
          </p:nvPr>
        </p:nvSpPr>
        <p:spPr/>
        <p:txBody>
          <a:bodyPr/>
          <a:lstStyle>
            <a:lvl1pPr>
              <a:defRPr smtClean="0">
                <a:solidFill>
                  <a:srgbClr val="FFFFFF"/>
                </a:solidFill>
              </a:defRPr>
            </a:lvl1pPr>
            <a:extLst/>
          </a:lstStyle>
          <a:p>
            <a:pPr>
              <a:defRPr/>
            </a:pPr>
            <a:fld id="{949BCDA9-8568-4DD5-BCE0-02B9521C16E7}" type="datetimeFigureOut">
              <a:rPr lang="el-GR"/>
              <a:pPr>
                <a:defRPr/>
              </a:pPr>
              <a:t>14/5/2014</a:t>
            </a:fld>
            <a:endParaRPr lang="el-GR"/>
          </a:p>
        </p:txBody>
      </p:sp>
      <p:sp>
        <p:nvSpPr>
          <p:cNvPr id="12" name="18 - Θέση υποσέλιδου"/>
          <p:cNvSpPr>
            <a:spLocks noGrp="1"/>
          </p:cNvSpPr>
          <p:nvPr>
            <p:ph type="ftr" sz="quarter" idx="11"/>
          </p:nvPr>
        </p:nvSpPr>
        <p:spPr/>
        <p:txBody>
          <a:bodyPr/>
          <a:lstStyle>
            <a:lvl1pPr>
              <a:defRPr>
                <a:solidFill>
                  <a:schemeClr val="accent1">
                    <a:tint val="20000"/>
                  </a:schemeClr>
                </a:solidFill>
              </a:defRPr>
            </a:lvl1pPr>
            <a:extLst/>
          </a:lstStyle>
          <a:p>
            <a:pPr>
              <a:defRPr/>
            </a:pPr>
            <a:endParaRPr lang="el-GR"/>
          </a:p>
        </p:txBody>
      </p:sp>
      <p:sp>
        <p:nvSpPr>
          <p:cNvPr id="13" name="26 - Θέση αριθμού διαφάνειας"/>
          <p:cNvSpPr>
            <a:spLocks noGrp="1"/>
          </p:cNvSpPr>
          <p:nvPr>
            <p:ph type="sldNum" sz="quarter" idx="12"/>
          </p:nvPr>
        </p:nvSpPr>
        <p:spPr/>
        <p:txBody>
          <a:bodyPr/>
          <a:lstStyle>
            <a:lvl1pPr>
              <a:defRPr smtClean="0">
                <a:solidFill>
                  <a:srgbClr val="FFFFFF"/>
                </a:solidFill>
              </a:defRPr>
            </a:lvl1pPr>
            <a:extLst/>
          </a:lstStyle>
          <a:p>
            <a:pPr>
              <a:defRPr/>
            </a:pPr>
            <a:fld id="{D4877FE1-20DF-43CE-B88F-B8F238C58ACE}" type="slidenum">
              <a:rPr lang="el-GR"/>
              <a:pPr>
                <a:defRPr/>
              </a:pPr>
              <a:t>‹#›</a:t>
            </a:fld>
            <a:endParaRPr lang="el-GR"/>
          </a:p>
        </p:txBody>
      </p:sp>
    </p:spTree>
  </p:cSld>
  <p:clrMapOvr>
    <a:masterClrMapping/>
  </p:clrMapOvr>
  <p:transition>
    <p:zoom dir="in"/>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a:xfrm>
            <a:off x="457200" y="1481329"/>
            <a:ext cx="8229600" cy="4386071"/>
          </a:xfrm>
        </p:spPr>
        <p:txBody>
          <a:bodyPr vert="eaVert"/>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9 - Θέση ημερομηνίας"/>
          <p:cNvSpPr>
            <a:spLocks noGrp="1"/>
          </p:cNvSpPr>
          <p:nvPr>
            <p:ph type="dt" sz="half" idx="10"/>
          </p:nvPr>
        </p:nvSpPr>
        <p:spPr/>
        <p:txBody>
          <a:bodyPr/>
          <a:lstStyle>
            <a:lvl1pPr>
              <a:defRPr/>
            </a:lvl1pPr>
          </a:lstStyle>
          <a:p>
            <a:pPr>
              <a:defRPr/>
            </a:pPr>
            <a:fld id="{9ACA205A-50D6-4D8F-9F8F-2C79E85D94F9}" type="datetimeFigureOut">
              <a:rPr lang="el-GR"/>
              <a:pPr>
                <a:defRPr/>
              </a:pPr>
              <a:t>14/5/2014</a:t>
            </a:fld>
            <a:endParaRPr lang="el-GR"/>
          </a:p>
        </p:txBody>
      </p:sp>
      <p:sp>
        <p:nvSpPr>
          <p:cNvPr id="5" name="21 - Θέση υποσέλιδου"/>
          <p:cNvSpPr>
            <a:spLocks noGrp="1"/>
          </p:cNvSpPr>
          <p:nvPr>
            <p:ph type="ftr" sz="quarter" idx="11"/>
          </p:nvPr>
        </p:nvSpPr>
        <p:spPr/>
        <p:txBody>
          <a:bodyPr/>
          <a:lstStyle>
            <a:lvl1pPr>
              <a:defRPr/>
            </a:lvl1pPr>
          </a:lstStyle>
          <a:p>
            <a:pPr>
              <a:defRPr/>
            </a:pPr>
            <a:endParaRPr lang="el-GR"/>
          </a:p>
        </p:txBody>
      </p:sp>
      <p:sp>
        <p:nvSpPr>
          <p:cNvPr id="6" name="17 - Θέση αριθμού διαφάνειας"/>
          <p:cNvSpPr>
            <a:spLocks noGrp="1"/>
          </p:cNvSpPr>
          <p:nvPr>
            <p:ph type="sldNum" sz="quarter" idx="12"/>
          </p:nvPr>
        </p:nvSpPr>
        <p:spPr/>
        <p:txBody>
          <a:bodyPr/>
          <a:lstStyle>
            <a:lvl1pPr>
              <a:defRPr/>
            </a:lvl1pPr>
          </a:lstStyle>
          <a:p>
            <a:pPr>
              <a:defRPr/>
            </a:pPr>
            <a:fld id="{020668B5-274E-4421-AF32-2ECAE512A156}" type="slidenum">
              <a:rPr lang="el-GR"/>
              <a:pPr>
                <a:defRPr/>
              </a:pPr>
              <a:t>‹#›</a:t>
            </a:fld>
            <a:endParaRPr lang="el-GR"/>
          </a:p>
        </p:txBody>
      </p:sp>
    </p:spTree>
  </p:cSld>
  <p:clrMapOvr>
    <a:masterClrMapping/>
  </p:clrMapOvr>
  <p:transition>
    <p:zoom dir="in"/>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44013" y="274640"/>
            <a:ext cx="1777470" cy="5592761"/>
          </a:xfrm>
        </p:spPr>
        <p:txBody>
          <a:bodyPr vert="eaVert"/>
          <a:lstStyle>
            <a:extLs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a:xfrm>
            <a:off x="457200" y="274641"/>
            <a:ext cx="6324600" cy="5592760"/>
          </a:xfrm>
        </p:spPr>
        <p:txBody>
          <a:bodyPr vert="eaVert"/>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9 - Θέση ημερομηνίας"/>
          <p:cNvSpPr>
            <a:spLocks noGrp="1"/>
          </p:cNvSpPr>
          <p:nvPr>
            <p:ph type="dt" sz="half" idx="10"/>
          </p:nvPr>
        </p:nvSpPr>
        <p:spPr/>
        <p:txBody>
          <a:bodyPr/>
          <a:lstStyle>
            <a:lvl1pPr>
              <a:defRPr/>
            </a:lvl1pPr>
          </a:lstStyle>
          <a:p>
            <a:pPr>
              <a:defRPr/>
            </a:pPr>
            <a:fld id="{8FA1B3F9-1D54-4AE7-B704-59AC3C6EE49B}" type="datetimeFigureOut">
              <a:rPr lang="el-GR"/>
              <a:pPr>
                <a:defRPr/>
              </a:pPr>
              <a:t>14/5/2014</a:t>
            </a:fld>
            <a:endParaRPr lang="el-GR"/>
          </a:p>
        </p:txBody>
      </p:sp>
      <p:sp>
        <p:nvSpPr>
          <p:cNvPr id="5" name="21 - Θέση υποσέλιδου"/>
          <p:cNvSpPr>
            <a:spLocks noGrp="1"/>
          </p:cNvSpPr>
          <p:nvPr>
            <p:ph type="ftr" sz="quarter" idx="11"/>
          </p:nvPr>
        </p:nvSpPr>
        <p:spPr/>
        <p:txBody>
          <a:bodyPr/>
          <a:lstStyle>
            <a:lvl1pPr>
              <a:defRPr/>
            </a:lvl1pPr>
          </a:lstStyle>
          <a:p>
            <a:pPr>
              <a:defRPr/>
            </a:pPr>
            <a:endParaRPr lang="el-GR"/>
          </a:p>
        </p:txBody>
      </p:sp>
      <p:sp>
        <p:nvSpPr>
          <p:cNvPr id="6" name="17 - Θέση αριθμού διαφάνειας"/>
          <p:cNvSpPr>
            <a:spLocks noGrp="1"/>
          </p:cNvSpPr>
          <p:nvPr>
            <p:ph type="sldNum" sz="quarter" idx="12"/>
          </p:nvPr>
        </p:nvSpPr>
        <p:spPr/>
        <p:txBody>
          <a:bodyPr/>
          <a:lstStyle>
            <a:lvl1pPr>
              <a:defRPr/>
            </a:lvl1pPr>
          </a:lstStyle>
          <a:p>
            <a:pPr>
              <a:defRPr/>
            </a:pPr>
            <a:fld id="{832C4637-B0B1-4BBC-A66C-DBB236822F07}" type="slidenum">
              <a:rPr lang="el-GR"/>
              <a:pPr>
                <a:defRPr/>
              </a:pPr>
              <a:t>‹#›</a:t>
            </a:fld>
            <a:endParaRPr lang="el-GR"/>
          </a:p>
        </p:txBody>
      </p:sp>
    </p:spTree>
  </p:cSld>
  <p:clrMapOvr>
    <a:masterClrMapping/>
  </p:clrMapOvr>
  <p:transition>
    <p:zoom dir="in"/>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p:txBody>
          <a:bodyPr/>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6 - Τίτλος"/>
          <p:cNvSpPr>
            <a:spLocks noGrp="1"/>
          </p:cNvSpPr>
          <p:nvPr>
            <p:ph type="title"/>
          </p:nvPr>
        </p:nvSpPr>
        <p:spPr/>
        <p:txBody>
          <a:bodyPr rtlCol="0"/>
          <a:lstStyle>
            <a:extLst/>
          </a:lstStyle>
          <a:p>
            <a:r>
              <a:rPr lang="el-GR" smtClean="0"/>
              <a:t>Kλικ για επεξεργασία του τίτλου</a:t>
            </a:r>
            <a:endParaRPr lang="en-US"/>
          </a:p>
        </p:txBody>
      </p:sp>
      <p:sp>
        <p:nvSpPr>
          <p:cNvPr id="4" name="9 - Θέση ημερομηνίας"/>
          <p:cNvSpPr>
            <a:spLocks noGrp="1"/>
          </p:cNvSpPr>
          <p:nvPr>
            <p:ph type="dt" sz="half" idx="10"/>
          </p:nvPr>
        </p:nvSpPr>
        <p:spPr/>
        <p:txBody>
          <a:bodyPr/>
          <a:lstStyle>
            <a:lvl1pPr>
              <a:defRPr/>
            </a:lvl1pPr>
          </a:lstStyle>
          <a:p>
            <a:pPr>
              <a:defRPr/>
            </a:pPr>
            <a:fld id="{1209AFF4-C37A-4F54-A18B-484F56E9EDB0}" type="datetimeFigureOut">
              <a:rPr lang="el-GR"/>
              <a:pPr>
                <a:defRPr/>
              </a:pPr>
              <a:t>14/5/2014</a:t>
            </a:fld>
            <a:endParaRPr lang="el-GR"/>
          </a:p>
        </p:txBody>
      </p:sp>
      <p:sp>
        <p:nvSpPr>
          <p:cNvPr id="5" name="21 - Θέση υποσέλιδου"/>
          <p:cNvSpPr>
            <a:spLocks noGrp="1"/>
          </p:cNvSpPr>
          <p:nvPr>
            <p:ph type="ftr" sz="quarter" idx="11"/>
          </p:nvPr>
        </p:nvSpPr>
        <p:spPr/>
        <p:txBody>
          <a:bodyPr/>
          <a:lstStyle>
            <a:lvl1pPr>
              <a:defRPr/>
            </a:lvl1pPr>
          </a:lstStyle>
          <a:p>
            <a:pPr>
              <a:defRPr/>
            </a:pPr>
            <a:endParaRPr lang="el-GR"/>
          </a:p>
        </p:txBody>
      </p:sp>
      <p:sp>
        <p:nvSpPr>
          <p:cNvPr id="6" name="17 - Θέση αριθμού διαφάνειας"/>
          <p:cNvSpPr>
            <a:spLocks noGrp="1"/>
          </p:cNvSpPr>
          <p:nvPr>
            <p:ph type="sldNum" sz="quarter" idx="12"/>
          </p:nvPr>
        </p:nvSpPr>
        <p:spPr/>
        <p:txBody>
          <a:bodyPr/>
          <a:lstStyle>
            <a:lvl1pPr>
              <a:defRPr/>
            </a:lvl1pPr>
          </a:lstStyle>
          <a:p>
            <a:pPr>
              <a:defRPr/>
            </a:pPr>
            <a:fld id="{751FD5D5-E1E1-4902-8919-C78AC1407CB8}" type="slidenum">
              <a:rPr lang="el-GR"/>
              <a:pPr>
                <a:defRPr/>
              </a:pPr>
              <a:t>‹#›</a:t>
            </a:fld>
            <a:endParaRPr lang="el-GR"/>
          </a:p>
        </p:txBody>
      </p:sp>
    </p:spTree>
  </p:cSld>
  <p:clrMapOvr>
    <a:masterClrMapping/>
  </p:clrMapOvr>
  <p:transition>
    <p:zoom dir="in"/>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1"/>
      </p:bgRef>
    </p:bg>
    <p:spTree>
      <p:nvGrpSpPr>
        <p:cNvPr id="1" name=""/>
        <p:cNvGrpSpPr/>
        <p:nvPr/>
      </p:nvGrpSpPr>
      <p:grpSpPr>
        <a:xfrm>
          <a:off x="0" y="0"/>
          <a:ext cx="0" cy="0"/>
          <a:chOff x="0" y="0"/>
          <a:chExt cx="0" cy="0"/>
        </a:xfrm>
      </p:grpSpPr>
      <p:sp>
        <p:nvSpPr>
          <p:cNvPr id="4" name="6 - Διάσημα"/>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7 - Διάσημα"/>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1 - Τίτλος"/>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l-GR" smtClean="0"/>
              <a:t>Kλικ για επεξεργασία των στυλ του υποδείγματος</a:t>
            </a:r>
          </a:p>
        </p:txBody>
      </p:sp>
      <p:sp>
        <p:nvSpPr>
          <p:cNvPr id="6" name="3 - Θέση ημερομηνίας"/>
          <p:cNvSpPr>
            <a:spLocks noGrp="1"/>
          </p:cNvSpPr>
          <p:nvPr>
            <p:ph type="dt" sz="half" idx="10"/>
          </p:nvPr>
        </p:nvSpPr>
        <p:spPr/>
        <p:txBody>
          <a:bodyPr/>
          <a:lstStyle>
            <a:lvl1pPr>
              <a:defRPr/>
            </a:lvl1pPr>
            <a:extLst/>
          </a:lstStyle>
          <a:p>
            <a:pPr>
              <a:defRPr/>
            </a:pPr>
            <a:fld id="{2C446D7E-E572-4E61-B9EF-25E79C4AC0A0}" type="datetimeFigureOut">
              <a:rPr lang="el-GR"/>
              <a:pPr>
                <a:defRPr/>
              </a:pPr>
              <a:t>14/5/2014</a:t>
            </a:fld>
            <a:endParaRPr lang="el-GR"/>
          </a:p>
        </p:txBody>
      </p:sp>
      <p:sp>
        <p:nvSpPr>
          <p:cNvPr id="7" name="4 - Θέση υποσέλιδου"/>
          <p:cNvSpPr>
            <a:spLocks noGrp="1"/>
          </p:cNvSpPr>
          <p:nvPr>
            <p:ph type="ftr" sz="quarter" idx="11"/>
          </p:nvPr>
        </p:nvSpPr>
        <p:spPr/>
        <p:txBody>
          <a:bodyPr/>
          <a:lstStyle>
            <a:lvl1pPr>
              <a:defRPr/>
            </a:lvl1pPr>
            <a:extLst/>
          </a:lstStyle>
          <a:p>
            <a:pPr>
              <a:defRPr/>
            </a:pPr>
            <a:endParaRPr lang="el-GR"/>
          </a:p>
        </p:txBody>
      </p:sp>
      <p:sp>
        <p:nvSpPr>
          <p:cNvPr id="8" name="5 - Θέση αριθμού διαφάνειας"/>
          <p:cNvSpPr>
            <a:spLocks noGrp="1"/>
          </p:cNvSpPr>
          <p:nvPr>
            <p:ph type="sldNum" sz="quarter" idx="12"/>
          </p:nvPr>
        </p:nvSpPr>
        <p:spPr/>
        <p:txBody>
          <a:bodyPr/>
          <a:lstStyle>
            <a:lvl1pPr>
              <a:defRPr/>
            </a:lvl1pPr>
            <a:extLst/>
          </a:lstStyle>
          <a:p>
            <a:pPr>
              <a:defRPr/>
            </a:pPr>
            <a:fld id="{BC4D40C8-E46E-4BE3-8B62-5D774F51968C}" type="slidenum">
              <a:rPr lang="el-GR"/>
              <a:pPr>
                <a:defRPr/>
              </a:pPr>
              <a:t>‹#›</a:t>
            </a:fld>
            <a:endParaRPr lang="el-GR"/>
          </a:p>
        </p:txBody>
      </p:sp>
    </p:spTree>
  </p:cSld>
  <p:clrMapOvr>
    <a:overrideClrMapping bg1="dk1" tx1="lt1" bg2="dk2" tx2="lt2" accent1="accent1" accent2="accent2" accent3="accent3" accent4="accent4" accent5="accent5" accent6="accent6" hlink="hlink" folHlink="folHlink"/>
  </p:clrMapOvr>
  <p:transition>
    <p:zoom dir="in"/>
    <p:sndAc>
      <p:stSnd>
        <p:snd r:embed="rId2"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bg>
      <p:bgRef idx="1002">
        <a:schemeClr val="bg1"/>
      </p:bgRef>
    </p:bg>
    <p:spTree>
      <p:nvGrpSpPr>
        <p:cNvPr id="1" name=""/>
        <p:cNvGrpSpPr/>
        <p:nvPr/>
      </p:nvGrpSpPr>
      <p:grpSpPr>
        <a:xfrm>
          <a:off x="0" y="0"/>
          <a:ext cx="0" cy="0"/>
          <a:chOff x="0" y="0"/>
          <a:chExt cx="0" cy="0"/>
        </a:xfrm>
      </p:grpSpPr>
      <p:sp>
        <p:nvSpPr>
          <p:cNvPr id="3" name="2 - Θέση περιεχομένου"/>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3 - Θέση περιεχομένου"/>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8" name="7 - Τίτλος"/>
          <p:cNvSpPr>
            <a:spLocks noGrp="1"/>
          </p:cNvSpPr>
          <p:nvPr>
            <p:ph type="title"/>
          </p:nvPr>
        </p:nvSpPr>
        <p:spPr/>
        <p:txBody>
          <a:bodyPr rtlCol="0"/>
          <a:lstStyle>
            <a:extLst/>
          </a:lstStyle>
          <a:p>
            <a:r>
              <a:rPr lang="el-GR" smtClean="0"/>
              <a:t>Kλικ για επεξεργασία του τίτλου</a:t>
            </a:r>
            <a:endParaRPr lang="en-US"/>
          </a:p>
        </p:txBody>
      </p:sp>
      <p:sp>
        <p:nvSpPr>
          <p:cNvPr id="5" name="4 - Θέση ημερομηνίας"/>
          <p:cNvSpPr>
            <a:spLocks noGrp="1"/>
          </p:cNvSpPr>
          <p:nvPr>
            <p:ph type="dt" sz="half" idx="10"/>
          </p:nvPr>
        </p:nvSpPr>
        <p:spPr/>
        <p:txBody>
          <a:bodyPr/>
          <a:lstStyle>
            <a:lvl1pPr>
              <a:defRPr/>
            </a:lvl1pPr>
            <a:extLst/>
          </a:lstStyle>
          <a:p>
            <a:pPr>
              <a:defRPr/>
            </a:pPr>
            <a:fld id="{BCE140CF-4593-44FB-8A46-209FBA8F32AB}" type="datetimeFigureOut">
              <a:rPr lang="el-GR"/>
              <a:pPr>
                <a:defRPr/>
              </a:pPr>
              <a:t>14/5/2014</a:t>
            </a:fld>
            <a:endParaRPr lang="el-GR"/>
          </a:p>
        </p:txBody>
      </p:sp>
      <p:sp>
        <p:nvSpPr>
          <p:cNvPr id="6" name="5 - Θέση υποσέλιδου"/>
          <p:cNvSpPr>
            <a:spLocks noGrp="1"/>
          </p:cNvSpPr>
          <p:nvPr>
            <p:ph type="ftr" sz="quarter" idx="11"/>
          </p:nvPr>
        </p:nvSpPr>
        <p:spPr/>
        <p:txBody>
          <a:bodyPr/>
          <a:lstStyle>
            <a:lvl1pPr>
              <a:defRPr/>
            </a:lvl1pPr>
            <a:extLst/>
          </a:lstStyle>
          <a:p>
            <a:pPr>
              <a:defRPr/>
            </a:pPr>
            <a:endParaRPr lang="el-GR"/>
          </a:p>
        </p:txBody>
      </p:sp>
      <p:sp>
        <p:nvSpPr>
          <p:cNvPr id="7" name="6 - Θέση αριθμού διαφάνειας"/>
          <p:cNvSpPr>
            <a:spLocks noGrp="1"/>
          </p:cNvSpPr>
          <p:nvPr>
            <p:ph type="sldNum" sz="quarter" idx="12"/>
          </p:nvPr>
        </p:nvSpPr>
        <p:spPr/>
        <p:txBody>
          <a:bodyPr/>
          <a:lstStyle>
            <a:lvl1pPr>
              <a:defRPr/>
            </a:lvl1pPr>
            <a:extLst/>
          </a:lstStyle>
          <a:p>
            <a:pPr>
              <a:defRPr/>
            </a:pPr>
            <a:fld id="{96584650-17E5-4B3B-A547-CB7B33992627}" type="slidenum">
              <a:rPr lang="el-GR"/>
              <a:pPr>
                <a:defRPr/>
              </a:pPr>
              <a:t>‹#›</a:t>
            </a:fld>
            <a:endParaRPr lang="el-GR"/>
          </a:p>
        </p:txBody>
      </p:sp>
    </p:spTree>
  </p:cSld>
  <p:clrMapOvr>
    <a:overrideClrMapping bg1="dk1" tx1="lt1" bg2="dk2" tx2="lt2" accent1="accent1" accent2="accent2" accent3="accent3" accent4="accent4" accent5="accent5" accent6="accent6" hlink="hlink" folHlink="folHlink"/>
  </p:clrMapOvr>
  <p:transition>
    <p:zoom dir="in"/>
    <p:sndAc>
      <p:stSnd>
        <p:snd r:embed="rId2"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bg>
      <p:bgRef idx="1003">
        <a:schemeClr val="bg1"/>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143000"/>
          </a:xfrm>
        </p:spPr>
        <p:txBody>
          <a:bodyPr/>
          <a:lstStyle>
            <a:lvl1pPr>
              <a:defRPr/>
            </a:lvl1pPr>
            <a:extLst/>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5 - Θέση περιεχομένου"/>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6 - Θέση ημερομηνίας"/>
          <p:cNvSpPr>
            <a:spLocks noGrp="1"/>
          </p:cNvSpPr>
          <p:nvPr>
            <p:ph type="dt" sz="half" idx="10"/>
          </p:nvPr>
        </p:nvSpPr>
        <p:spPr/>
        <p:txBody>
          <a:bodyPr/>
          <a:lstStyle>
            <a:lvl1pPr>
              <a:defRPr/>
            </a:lvl1pPr>
            <a:extLst/>
          </a:lstStyle>
          <a:p>
            <a:pPr>
              <a:defRPr/>
            </a:pPr>
            <a:fld id="{8571C5F3-7C26-4C9F-A3C3-7F14AF45507D}" type="datetimeFigureOut">
              <a:rPr lang="el-GR"/>
              <a:pPr>
                <a:defRPr/>
              </a:pPr>
              <a:t>14/5/2014</a:t>
            </a:fld>
            <a:endParaRPr lang="el-GR"/>
          </a:p>
        </p:txBody>
      </p:sp>
      <p:sp>
        <p:nvSpPr>
          <p:cNvPr id="8" name="7 - Θέση υποσέλιδου"/>
          <p:cNvSpPr>
            <a:spLocks noGrp="1"/>
          </p:cNvSpPr>
          <p:nvPr>
            <p:ph type="ftr" sz="quarter" idx="11"/>
          </p:nvPr>
        </p:nvSpPr>
        <p:spPr/>
        <p:txBody>
          <a:bodyPr/>
          <a:lstStyle>
            <a:lvl1pPr>
              <a:defRPr/>
            </a:lvl1pPr>
            <a:extLst/>
          </a:lstStyle>
          <a:p>
            <a:pPr>
              <a:defRPr/>
            </a:pPr>
            <a:endParaRPr lang="el-GR"/>
          </a:p>
        </p:txBody>
      </p:sp>
      <p:sp>
        <p:nvSpPr>
          <p:cNvPr id="9" name="8 - Θέση αριθμού διαφάνειας"/>
          <p:cNvSpPr>
            <a:spLocks noGrp="1"/>
          </p:cNvSpPr>
          <p:nvPr>
            <p:ph type="sldNum" sz="quarter" idx="12"/>
          </p:nvPr>
        </p:nvSpPr>
        <p:spPr/>
        <p:txBody>
          <a:bodyPr/>
          <a:lstStyle>
            <a:lvl1pPr>
              <a:defRPr/>
            </a:lvl1pPr>
            <a:extLst/>
          </a:lstStyle>
          <a:p>
            <a:pPr>
              <a:defRPr/>
            </a:pPr>
            <a:fld id="{582CB7C0-25B1-44A2-AD18-585B28BD664C}" type="slidenum">
              <a:rPr lang="el-GR"/>
              <a:pPr>
                <a:defRPr/>
              </a:pPr>
              <a:t>‹#›</a:t>
            </a:fld>
            <a:endParaRPr lang="el-GR"/>
          </a:p>
        </p:txBody>
      </p:sp>
    </p:spTree>
  </p:cSld>
  <p:clrMapOvr>
    <a:overrideClrMapping bg1="lt1" tx1="dk1" bg2="lt2" tx2="dk2" accent1="accent1" accent2="accent2" accent3="accent3" accent4="accent4" accent5="accent5" accent6="accent6" hlink="hlink" folHlink="folHlink"/>
  </p:clrMapOvr>
  <p:transition>
    <p:zoom dir="in"/>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bg>
      <p:bgRef idx="1002">
        <a:schemeClr val="bg1"/>
      </p:bgRef>
    </p:bg>
    <p:spTree>
      <p:nvGrpSpPr>
        <p:cNvPr id="1" name=""/>
        <p:cNvGrpSpPr/>
        <p:nvPr/>
      </p:nvGrpSpPr>
      <p:grpSpPr>
        <a:xfrm>
          <a:off x="0" y="0"/>
          <a:ext cx="0" cy="0"/>
          <a:chOff x="0" y="0"/>
          <a:chExt cx="0" cy="0"/>
        </a:xfrm>
      </p:grpSpPr>
      <p:sp>
        <p:nvSpPr>
          <p:cNvPr id="6" name="5 - Τίτλος"/>
          <p:cNvSpPr>
            <a:spLocks noGrp="1"/>
          </p:cNvSpPr>
          <p:nvPr>
            <p:ph type="title"/>
          </p:nvPr>
        </p:nvSpPr>
        <p:spPr/>
        <p:txBody>
          <a:bodyPr rtlCol="0"/>
          <a:lstStyle>
            <a:extLst/>
          </a:lstStyle>
          <a:p>
            <a:r>
              <a:rPr lang="el-GR" smtClean="0"/>
              <a:t>Kλικ για επεξεργασία του τίτλου</a:t>
            </a:r>
            <a:endParaRPr lang="en-US"/>
          </a:p>
        </p:txBody>
      </p:sp>
      <p:sp>
        <p:nvSpPr>
          <p:cNvPr id="3" name="2 - Θέση ημερομηνίας"/>
          <p:cNvSpPr>
            <a:spLocks noGrp="1"/>
          </p:cNvSpPr>
          <p:nvPr>
            <p:ph type="dt" sz="half" idx="10"/>
          </p:nvPr>
        </p:nvSpPr>
        <p:spPr/>
        <p:txBody>
          <a:bodyPr/>
          <a:lstStyle>
            <a:lvl1pPr>
              <a:defRPr/>
            </a:lvl1pPr>
            <a:extLst/>
          </a:lstStyle>
          <a:p>
            <a:pPr>
              <a:defRPr/>
            </a:pPr>
            <a:fld id="{6C54DCDF-C382-401E-8024-C1BCCA0726FC}" type="datetimeFigureOut">
              <a:rPr lang="el-GR"/>
              <a:pPr>
                <a:defRPr/>
              </a:pPr>
              <a:t>14/5/2014</a:t>
            </a:fld>
            <a:endParaRPr lang="el-GR"/>
          </a:p>
        </p:txBody>
      </p:sp>
      <p:sp>
        <p:nvSpPr>
          <p:cNvPr id="4" name="3 - Θέση υποσέλιδου"/>
          <p:cNvSpPr>
            <a:spLocks noGrp="1"/>
          </p:cNvSpPr>
          <p:nvPr>
            <p:ph type="ftr" sz="quarter" idx="11"/>
          </p:nvPr>
        </p:nvSpPr>
        <p:spPr/>
        <p:txBody>
          <a:bodyPr/>
          <a:lstStyle>
            <a:lvl1pPr>
              <a:defRPr/>
            </a:lvl1pPr>
            <a:extLst/>
          </a:lstStyle>
          <a:p>
            <a:pPr>
              <a:defRPr/>
            </a:pPr>
            <a:endParaRPr lang="el-GR"/>
          </a:p>
        </p:txBody>
      </p:sp>
      <p:sp>
        <p:nvSpPr>
          <p:cNvPr id="5" name="4 - Θέση αριθμού διαφάνειας"/>
          <p:cNvSpPr>
            <a:spLocks noGrp="1"/>
          </p:cNvSpPr>
          <p:nvPr>
            <p:ph type="sldNum" sz="quarter" idx="12"/>
          </p:nvPr>
        </p:nvSpPr>
        <p:spPr/>
        <p:txBody>
          <a:bodyPr/>
          <a:lstStyle>
            <a:lvl1pPr>
              <a:defRPr/>
            </a:lvl1pPr>
            <a:extLst/>
          </a:lstStyle>
          <a:p>
            <a:pPr>
              <a:defRPr/>
            </a:pPr>
            <a:fld id="{1B21C4F0-758F-4E6D-AB28-96638AB2464A}" type="slidenum">
              <a:rPr lang="el-GR"/>
              <a:pPr>
                <a:defRPr/>
              </a:pPr>
              <a:t>‹#›</a:t>
            </a:fld>
            <a:endParaRPr lang="el-GR"/>
          </a:p>
        </p:txBody>
      </p:sp>
    </p:spTree>
  </p:cSld>
  <p:clrMapOvr>
    <a:overrideClrMapping bg1="dk1" tx1="lt1" bg2="dk2" tx2="lt2" accent1="accent1" accent2="accent2" accent3="accent3" accent4="accent4" accent5="accent5" accent6="accent6" hlink="hlink" folHlink="folHlink"/>
  </p:clrMapOvr>
  <p:transition>
    <p:zoom dir="in"/>
    <p:sndAc>
      <p:stSnd>
        <p:snd r:embed="rId2"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9 - Θέση ημερομηνίας"/>
          <p:cNvSpPr>
            <a:spLocks noGrp="1"/>
          </p:cNvSpPr>
          <p:nvPr>
            <p:ph type="dt" sz="half" idx="10"/>
          </p:nvPr>
        </p:nvSpPr>
        <p:spPr/>
        <p:txBody>
          <a:bodyPr/>
          <a:lstStyle>
            <a:lvl1pPr>
              <a:defRPr/>
            </a:lvl1pPr>
          </a:lstStyle>
          <a:p>
            <a:pPr>
              <a:defRPr/>
            </a:pPr>
            <a:fld id="{4A884174-7030-46D7-B8F1-51161C0BB676}" type="datetimeFigureOut">
              <a:rPr lang="el-GR"/>
              <a:pPr>
                <a:defRPr/>
              </a:pPr>
              <a:t>14/5/2014</a:t>
            </a:fld>
            <a:endParaRPr lang="el-GR"/>
          </a:p>
        </p:txBody>
      </p:sp>
      <p:sp>
        <p:nvSpPr>
          <p:cNvPr id="3" name="21 - Θέση υποσέλιδου"/>
          <p:cNvSpPr>
            <a:spLocks noGrp="1"/>
          </p:cNvSpPr>
          <p:nvPr>
            <p:ph type="ftr" sz="quarter" idx="11"/>
          </p:nvPr>
        </p:nvSpPr>
        <p:spPr/>
        <p:txBody>
          <a:bodyPr/>
          <a:lstStyle>
            <a:lvl1pPr>
              <a:defRPr/>
            </a:lvl1pPr>
          </a:lstStyle>
          <a:p>
            <a:pPr>
              <a:defRPr/>
            </a:pPr>
            <a:endParaRPr lang="el-GR"/>
          </a:p>
        </p:txBody>
      </p:sp>
      <p:sp>
        <p:nvSpPr>
          <p:cNvPr id="4" name="17 - Θέση αριθμού διαφάνειας"/>
          <p:cNvSpPr>
            <a:spLocks noGrp="1"/>
          </p:cNvSpPr>
          <p:nvPr>
            <p:ph type="sldNum" sz="quarter" idx="12"/>
          </p:nvPr>
        </p:nvSpPr>
        <p:spPr/>
        <p:txBody>
          <a:bodyPr/>
          <a:lstStyle>
            <a:lvl1pPr>
              <a:defRPr/>
            </a:lvl1pPr>
          </a:lstStyle>
          <a:p>
            <a:pPr>
              <a:defRPr/>
            </a:pPr>
            <a:fld id="{0469666F-633A-4296-A340-22EA4C33EF82}" type="slidenum">
              <a:rPr lang="el-GR"/>
              <a:pPr>
                <a:defRPr/>
              </a:pPr>
              <a:t>‹#›</a:t>
            </a:fld>
            <a:endParaRPr lang="el-GR"/>
          </a:p>
        </p:txBody>
      </p:sp>
    </p:spTree>
  </p:cSld>
  <p:clrMapOvr>
    <a:masterClrMapping/>
  </p:clrMapOvr>
  <p:transition>
    <p:zoom dir="in"/>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bg>
      <p:bgRef idx="1003">
        <a:schemeClr val="bg1"/>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l-GR" smtClean="0"/>
              <a:t>Kλικ για επεξεργασία του τίτλου</a:t>
            </a:r>
            <a:endParaRPr lang="en-US"/>
          </a:p>
        </p:txBody>
      </p:sp>
      <p:sp>
        <p:nvSpPr>
          <p:cNvPr id="3" name="2 - Θέση κειμένου"/>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4 - Θέση ημερομηνίας"/>
          <p:cNvSpPr>
            <a:spLocks noGrp="1"/>
          </p:cNvSpPr>
          <p:nvPr>
            <p:ph type="dt" sz="half" idx="10"/>
          </p:nvPr>
        </p:nvSpPr>
        <p:spPr/>
        <p:txBody>
          <a:bodyPr/>
          <a:lstStyle>
            <a:lvl1pPr>
              <a:defRPr/>
            </a:lvl1pPr>
            <a:extLst/>
          </a:lstStyle>
          <a:p>
            <a:pPr>
              <a:defRPr/>
            </a:pPr>
            <a:fld id="{259882BB-4A82-4A2F-B737-3AF14C92AEA9}" type="datetimeFigureOut">
              <a:rPr lang="el-GR"/>
              <a:pPr>
                <a:defRPr/>
              </a:pPr>
              <a:t>14/5/2014</a:t>
            </a:fld>
            <a:endParaRPr lang="el-GR"/>
          </a:p>
        </p:txBody>
      </p:sp>
      <p:sp>
        <p:nvSpPr>
          <p:cNvPr id="6" name="5 - Θέση υποσέλιδου"/>
          <p:cNvSpPr>
            <a:spLocks noGrp="1"/>
          </p:cNvSpPr>
          <p:nvPr>
            <p:ph type="ftr" sz="quarter" idx="11"/>
          </p:nvPr>
        </p:nvSpPr>
        <p:spPr/>
        <p:txBody>
          <a:bodyPr/>
          <a:lstStyle>
            <a:lvl1pPr>
              <a:defRPr/>
            </a:lvl1pPr>
            <a:extLst/>
          </a:lstStyle>
          <a:p>
            <a:pPr>
              <a:defRPr/>
            </a:pPr>
            <a:endParaRPr lang="el-GR"/>
          </a:p>
        </p:txBody>
      </p:sp>
      <p:sp>
        <p:nvSpPr>
          <p:cNvPr id="7" name="6 - Θέση αριθμού διαφάνειας"/>
          <p:cNvSpPr>
            <a:spLocks noGrp="1"/>
          </p:cNvSpPr>
          <p:nvPr>
            <p:ph type="sldNum" sz="quarter" idx="12"/>
          </p:nvPr>
        </p:nvSpPr>
        <p:spPr/>
        <p:txBody>
          <a:bodyPr/>
          <a:lstStyle>
            <a:lvl1pPr>
              <a:defRPr/>
            </a:lvl1pPr>
            <a:extLst/>
          </a:lstStyle>
          <a:p>
            <a:pPr>
              <a:defRPr/>
            </a:pPr>
            <a:fld id="{5AE9070C-950E-4C50-902D-66D94522FD69}" type="slidenum">
              <a:rPr lang="el-GR"/>
              <a:pPr>
                <a:defRPr/>
              </a:pPr>
              <a:t>‹#›</a:t>
            </a:fld>
            <a:endParaRPr lang="el-GR"/>
          </a:p>
        </p:txBody>
      </p:sp>
    </p:spTree>
  </p:cSld>
  <p:clrMapOvr>
    <a:overrideClrMapping bg1="lt1" tx1="dk1" bg2="lt2" tx2="dk2" accent1="accent1" accent2="accent2" accent3="accent3" accent4="accent4" accent5="accent5" accent6="accent6" hlink="hlink" folHlink="folHlink"/>
  </p:clrMapOvr>
  <p:transition>
    <p:zoom dir="in"/>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2">
        <a:schemeClr val="bg1"/>
      </p:bgRef>
    </p:bg>
    <p:spTree>
      <p:nvGrpSpPr>
        <p:cNvPr id="1" name=""/>
        <p:cNvGrpSpPr/>
        <p:nvPr/>
      </p:nvGrpSpPr>
      <p:grpSpPr>
        <a:xfrm>
          <a:off x="0" y="0"/>
          <a:ext cx="0" cy="0"/>
          <a:chOff x="0" y="0"/>
          <a:chExt cx="0" cy="0"/>
        </a:xfrm>
      </p:grpSpPr>
      <p:sp>
        <p:nvSpPr>
          <p:cNvPr id="5" name="7 - Ελεύθερη σχεδίαση"/>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8 - Ελεύθερη σχεδίαση"/>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9 - Ορθογώνιο τρίγωνο"/>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10 - Ευθεία γραμμή σύνδεσης"/>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11 - Διάσημα"/>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12 - Διάσημα"/>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3 - Θέση κειμένου"/>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l-GR" smtClean="0"/>
              <a:t>Kλικ για επεξεργασία των στυλ του υποδείγματος</a:t>
            </a:r>
          </a:p>
        </p:txBody>
      </p:sp>
      <p:sp>
        <p:nvSpPr>
          <p:cNvPr id="3" name="2 - Θέση εικόνας"/>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l-GR" noProof="0" smtClean="0"/>
              <a:t>Κάντε κλικ στο εικονίδιο για να προσθέσετε μια εικόνα</a:t>
            </a:r>
            <a:endParaRPr lang="en-US" noProof="0" dirty="0"/>
          </a:p>
        </p:txBody>
      </p:sp>
      <p:sp>
        <p:nvSpPr>
          <p:cNvPr id="2" name="1 - Τίτλος"/>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l-GR" smtClean="0"/>
              <a:t>Kλικ για επεξεργασία του τίτλου</a:t>
            </a:r>
            <a:endParaRPr lang="en-US"/>
          </a:p>
        </p:txBody>
      </p:sp>
      <p:sp>
        <p:nvSpPr>
          <p:cNvPr id="11" name="4 - Θέση ημερομηνίας"/>
          <p:cNvSpPr>
            <a:spLocks noGrp="1"/>
          </p:cNvSpPr>
          <p:nvPr>
            <p:ph type="dt" sz="half" idx="10"/>
          </p:nvPr>
        </p:nvSpPr>
        <p:spPr/>
        <p:txBody>
          <a:bodyPr/>
          <a:lstStyle>
            <a:lvl1pPr>
              <a:defRPr smtClean="0">
                <a:solidFill>
                  <a:schemeClr val="tx1"/>
                </a:solidFill>
              </a:defRPr>
            </a:lvl1pPr>
            <a:extLst/>
          </a:lstStyle>
          <a:p>
            <a:pPr>
              <a:defRPr/>
            </a:pPr>
            <a:fld id="{E3D00B2E-9219-4C99-9F6D-19C77CC89DA8}" type="datetimeFigureOut">
              <a:rPr lang="el-GR"/>
              <a:pPr>
                <a:defRPr/>
              </a:pPr>
              <a:t>14/5/2014</a:t>
            </a:fld>
            <a:endParaRPr lang="el-GR"/>
          </a:p>
        </p:txBody>
      </p:sp>
      <p:sp>
        <p:nvSpPr>
          <p:cNvPr id="12" name="5 - Θέση υποσέλιδου"/>
          <p:cNvSpPr>
            <a:spLocks noGrp="1"/>
          </p:cNvSpPr>
          <p:nvPr>
            <p:ph type="ftr" sz="quarter" idx="11"/>
          </p:nvPr>
        </p:nvSpPr>
        <p:spPr/>
        <p:txBody>
          <a:bodyPr/>
          <a:lstStyle>
            <a:lvl1pPr>
              <a:defRPr>
                <a:solidFill>
                  <a:schemeClr val="tx1"/>
                </a:solidFill>
              </a:defRPr>
            </a:lvl1pPr>
            <a:extLst/>
          </a:lstStyle>
          <a:p>
            <a:pPr>
              <a:defRPr/>
            </a:pPr>
            <a:endParaRPr lang="el-GR"/>
          </a:p>
        </p:txBody>
      </p:sp>
      <p:sp>
        <p:nvSpPr>
          <p:cNvPr id="13" name="6 - Θέση αριθμού διαφάνειας"/>
          <p:cNvSpPr>
            <a:spLocks noGrp="1"/>
          </p:cNvSpPr>
          <p:nvPr>
            <p:ph type="sldNum" sz="quarter" idx="12"/>
          </p:nvPr>
        </p:nvSpPr>
        <p:spPr/>
        <p:txBody>
          <a:bodyPr/>
          <a:lstStyle>
            <a:lvl1pPr>
              <a:defRPr smtClean="0">
                <a:solidFill>
                  <a:schemeClr val="tx1"/>
                </a:solidFill>
              </a:defRPr>
            </a:lvl1pPr>
            <a:extLst/>
          </a:lstStyle>
          <a:p>
            <a:pPr>
              <a:defRPr/>
            </a:pPr>
            <a:fld id="{C486EB20-8FBA-4782-A927-7409987F831E}" type="slidenum">
              <a:rPr lang="el-GR"/>
              <a:pPr>
                <a:defRPr/>
              </a:pPr>
              <a:t>‹#›</a:t>
            </a:fld>
            <a:endParaRPr lang="el-GR"/>
          </a:p>
        </p:txBody>
      </p:sp>
    </p:spTree>
  </p:cSld>
  <p:clrMapOvr>
    <a:overrideClrMapping bg1="dk1" tx1="lt1" bg2="dk2" tx2="lt2" accent1="accent1" accent2="accent2" accent3="accent3" accent4="accent4" accent5="accent5" accent6="accent6" hlink="hlink" folHlink="folHlink"/>
  </p:clrMapOvr>
  <p:transition>
    <p:zoom dir="in"/>
    <p:sndAc>
      <p:stSnd>
        <p:snd r:embed="rId2"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 Ελεύθερη σχεδίαση"/>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11 - Ελεύθερη σχεδίαση"/>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13 - Ορθογώνιο τρίγωνο"/>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14 - Ευθεία γραμμή σύνδεσης"/>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 Θέση τίτλου"/>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l-GR" smtClean="0"/>
              <a:t>Kλικ για επεξεργασία του τίτλου</a:t>
            </a:r>
            <a:endParaRPr lang="en-US"/>
          </a:p>
        </p:txBody>
      </p:sp>
      <p:sp>
        <p:nvSpPr>
          <p:cNvPr id="1033" name="29 - Θέση κειμένου"/>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10" name="9 - Θέση ημερομηνίας"/>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defRPr>
            </a:lvl1pPr>
            <a:extLst/>
          </a:lstStyle>
          <a:p>
            <a:pPr>
              <a:defRPr/>
            </a:pPr>
            <a:fld id="{0809CB6B-330E-4FE4-A5CF-568FB2FD4F8E}" type="datetimeFigureOut">
              <a:rPr lang="el-GR"/>
              <a:pPr>
                <a:defRPr/>
              </a:pPr>
              <a:t>14/5/2014</a:t>
            </a:fld>
            <a:endParaRPr lang="el-GR"/>
          </a:p>
        </p:txBody>
      </p:sp>
      <p:sp>
        <p:nvSpPr>
          <p:cNvPr id="22" name="21 - Θέση υποσέλιδου"/>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el-GR"/>
          </a:p>
        </p:txBody>
      </p:sp>
      <p:sp>
        <p:nvSpPr>
          <p:cNvPr id="18" name="17 - Θέση αριθμού διαφάνειας"/>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defRPr>
            </a:lvl1pPr>
            <a:extLst/>
          </a:lstStyle>
          <a:p>
            <a:pPr>
              <a:defRPr/>
            </a:pPr>
            <a:fld id="{55ED1D55-C904-463E-8669-8EAB6FD941DF}" type="slidenum">
              <a:rPr lang="el-GR"/>
              <a:pPr>
                <a:defRPr/>
              </a:pPr>
              <a:t>‹#›</a:t>
            </a:fld>
            <a:endParaRPr lang="el-GR"/>
          </a:p>
        </p:txBody>
      </p:sp>
    </p:spTree>
  </p:cSld>
  <p:clrMap bg1="lt1" tx1="dk1" bg2="lt2" tx2="dk2" accent1="accent1" accent2="accent2" accent3="accent3" accent4="accent4" accent5="accent5" accent6="accent6" hlink="hlink" folHlink="folHlink"/>
  <p:sldLayoutIdLst>
    <p:sldLayoutId id="2147483768" r:id="rId1"/>
    <p:sldLayoutId id="2147483767" r:id="rId2"/>
    <p:sldLayoutId id="2147483769" r:id="rId3"/>
    <p:sldLayoutId id="2147483770" r:id="rId4"/>
    <p:sldLayoutId id="2147483771" r:id="rId5"/>
    <p:sldLayoutId id="2147483772" r:id="rId6"/>
    <p:sldLayoutId id="2147483766" r:id="rId7"/>
    <p:sldLayoutId id="2147483773" r:id="rId8"/>
    <p:sldLayoutId id="2147483774" r:id="rId9"/>
    <p:sldLayoutId id="2147483765" r:id="rId10"/>
    <p:sldLayoutId id="2147483764" r:id="rId11"/>
  </p:sldLayoutIdLst>
  <p:transition>
    <p:zoom dir="in"/>
    <p:sndAc>
      <p:stSnd>
        <p:snd r:embed="rId13" name="chimes.wav"/>
      </p:stSnd>
    </p:sndAc>
  </p:transition>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3.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9.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9.wav"/><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audio" Target="../media/audio13.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5.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C:\Documents and Settings\ΔΗΜΗΤΡΗΣ\Τα έγγραφά μου\ΒΑΣΙΛΕΙΑ\ΜΑΘΗΜΑΤΙΚΟΣ\ATT000~1.JPG"/>
          <p:cNvPicPr>
            <a:picLocks noGrp="1" noChangeAspect="1" noChangeArrowheads="1"/>
          </p:cNvPicPr>
          <p:nvPr>
            <p:ph idx="4294967295"/>
          </p:nvPr>
        </p:nvPicPr>
        <p:blipFill>
          <a:blip r:embed="rId3" cstate="print"/>
          <a:srcRect/>
          <a:stretch>
            <a:fillRect/>
          </a:stretch>
        </p:blipFill>
        <p:spPr>
          <a:xfrm>
            <a:off x="1214438" y="1285875"/>
            <a:ext cx="6702425" cy="42148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randomBar dir="vert"/>
    <p:sndAc>
      <p:stSnd>
        <p:snd r:embed="rId2" name="explode.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1 - Εικόνα" descr="πυθαγορας 1.jpg"/>
          <p:cNvPicPr>
            <a:picLocks noChangeAspect="1"/>
          </p:cNvPicPr>
          <p:nvPr/>
        </p:nvPicPr>
        <p:blipFill>
          <a:blip r:embed="rId3" cstate="print"/>
          <a:stretch>
            <a:fillRect/>
          </a:stretch>
        </p:blipFill>
        <p:spPr>
          <a:xfrm>
            <a:off x="827584" y="980728"/>
            <a:ext cx="3276000" cy="434756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 name="2 - Εικόνα" descr="πυθαγορας 2.jpg"/>
          <p:cNvPicPr>
            <a:picLocks noChangeAspect="1"/>
          </p:cNvPicPr>
          <p:nvPr/>
        </p:nvPicPr>
        <p:blipFill>
          <a:blip r:embed="rId4" cstate="print"/>
          <a:stretch>
            <a:fillRect/>
          </a:stretch>
        </p:blipFill>
        <p:spPr>
          <a:xfrm>
            <a:off x="3563888" y="980728"/>
            <a:ext cx="4248000" cy="4248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4 - Ορθογώνιο"/>
          <p:cNvSpPr/>
          <p:nvPr/>
        </p:nvSpPr>
        <p:spPr>
          <a:xfrm>
            <a:off x="571472" y="5500702"/>
            <a:ext cx="3615029" cy="1015663"/>
          </a:xfrm>
          <a:prstGeom prst="rect">
            <a:avLst/>
          </a:prstGeom>
        </p:spPr>
        <p:txBody>
          <a:bodyPr wrap="none">
            <a:spAutoFit/>
          </a:bodyPr>
          <a:lstStyle/>
          <a:p>
            <a:pPr lvl="0"/>
            <a:r>
              <a:rPr lang="el-GR" sz="2800" b="1" i="1" dirty="0" smtClean="0">
                <a:solidFill>
                  <a:srgbClr val="0066FF"/>
                </a:solidFill>
              </a:rPr>
              <a:t>ΘΑΛΗΣ Ο ΜΙΛΗΣΙΟΣ</a:t>
            </a:r>
          </a:p>
          <a:p>
            <a:pPr lvl="0"/>
            <a:endParaRPr lang="el-GR" sz="3200" dirty="0">
              <a:solidFill>
                <a:prstClr val="black"/>
              </a:solidFill>
            </a:endParaRPr>
          </a:p>
        </p:txBody>
      </p:sp>
      <p:sp>
        <p:nvSpPr>
          <p:cNvPr id="7" name="6 - TextBox"/>
          <p:cNvSpPr txBox="1"/>
          <p:nvPr/>
        </p:nvSpPr>
        <p:spPr>
          <a:xfrm>
            <a:off x="5786446" y="5500702"/>
            <a:ext cx="2500330" cy="523220"/>
          </a:xfrm>
          <a:prstGeom prst="rect">
            <a:avLst/>
          </a:prstGeom>
          <a:noFill/>
        </p:spPr>
        <p:txBody>
          <a:bodyPr wrap="square" rtlCol="0">
            <a:spAutoFit/>
          </a:bodyPr>
          <a:lstStyle/>
          <a:p>
            <a:r>
              <a:rPr lang="el-GR" sz="2800" b="1" i="1" dirty="0" smtClean="0">
                <a:solidFill>
                  <a:srgbClr val="0066FF"/>
                </a:solidFill>
              </a:rPr>
              <a:t>ΠΥΘΑΓΟΡΑΣ</a:t>
            </a:r>
            <a:endParaRPr lang="el-GR" sz="2800" b="1" i="1"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4)">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 Θέση περιεχομένου"/>
          <p:cNvSpPr>
            <a:spLocks noGrp="1"/>
          </p:cNvSpPr>
          <p:nvPr>
            <p:ph idx="1"/>
          </p:nvPr>
        </p:nvSpPr>
        <p:spPr/>
        <p:txBody>
          <a:bodyPr/>
          <a:lstStyle/>
          <a:p>
            <a:pPr>
              <a:buFont typeface="Wingdings 3" pitchFamily="18" charset="2"/>
              <a:buNone/>
            </a:pPr>
            <a:r>
              <a:rPr lang="el-GR" sz="2400" dirty="0" smtClean="0"/>
              <a:t>Ο Μαθηματικός Εφαρμοσμένων Μαθηματικών</a:t>
            </a:r>
          </a:p>
          <a:p>
            <a:pPr>
              <a:buFont typeface="Wingdings 3" pitchFamily="18" charset="2"/>
              <a:buNone/>
            </a:pPr>
            <a:r>
              <a:rPr lang="el-GR" sz="2400" dirty="0" smtClean="0"/>
              <a:t> μπορεί να απασχοληθεί: </a:t>
            </a:r>
          </a:p>
          <a:p>
            <a:pPr>
              <a:buFont typeface="Wingdings" pitchFamily="2" charset="2"/>
              <a:buChar char="q"/>
            </a:pPr>
            <a:r>
              <a:rPr lang="el-GR" sz="2400" dirty="0" smtClean="0"/>
              <a:t>Στο δημόσιο ή ιδιωτικό τομέα</a:t>
            </a:r>
          </a:p>
          <a:p>
            <a:pPr>
              <a:buFont typeface="Wingdings" pitchFamily="2" charset="2"/>
              <a:buChar char="q"/>
            </a:pPr>
            <a:r>
              <a:rPr lang="el-GR" sz="2400" dirty="0" smtClean="0"/>
              <a:t>Ως στέλεχος σε προηγμένες βιομηχανίες &amp; επιχειρήσεις</a:t>
            </a:r>
          </a:p>
          <a:p>
            <a:pPr>
              <a:buFont typeface="Wingdings" pitchFamily="2" charset="2"/>
              <a:buChar char="q"/>
            </a:pPr>
            <a:r>
              <a:rPr lang="el-GR" sz="2400" dirty="0" smtClean="0"/>
              <a:t>Σε τράπεζες &amp; ασφαλιστικές εταιρείες</a:t>
            </a:r>
          </a:p>
          <a:p>
            <a:pPr>
              <a:buFont typeface="Wingdings" pitchFamily="2" charset="2"/>
              <a:buChar char="q"/>
            </a:pPr>
            <a:r>
              <a:rPr lang="el-GR" sz="2400" dirty="0" smtClean="0"/>
              <a:t>Σε εταιρείες περιβαλλοντικής διαχείρισης</a:t>
            </a:r>
          </a:p>
          <a:p>
            <a:pPr>
              <a:buFont typeface="Wingdings" pitchFamily="2" charset="2"/>
              <a:buChar char="q"/>
            </a:pPr>
            <a:r>
              <a:rPr lang="el-GR" sz="2400" dirty="0" smtClean="0"/>
              <a:t>Ως εκπαιδευτικός στη δευτεροβάθμια ή τριτοβάθμια εκπαίδευση</a:t>
            </a:r>
          </a:p>
          <a:p>
            <a:pPr>
              <a:buFont typeface="Wingdings" pitchFamily="2" charset="2"/>
              <a:buChar char="q"/>
            </a:pPr>
            <a:r>
              <a:rPr lang="el-GR" sz="2400" dirty="0" smtClean="0"/>
              <a:t>Σε ερευνητικά κέντρα</a:t>
            </a:r>
          </a:p>
          <a:p>
            <a:pPr>
              <a:buFont typeface="Wingdings" pitchFamily="2" charset="2"/>
              <a:buChar char="q"/>
            </a:pPr>
            <a:r>
              <a:rPr lang="el-GR" sz="2400" dirty="0" smtClean="0"/>
              <a:t>Ως επιχειρηματίας ή ελεύθερος επαγγελματίας </a:t>
            </a:r>
          </a:p>
          <a:p>
            <a:pPr>
              <a:buFont typeface="Wingdings 3" pitchFamily="18" charset="2"/>
              <a:buNone/>
            </a:pPr>
            <a:endParaRPr lang="el-GR" sz="2400" dirty="0" smtClean="0"/>
          </a:p>
        </p:txBody>
      </p:sp>
      <p:sp>
        <p:nvSpPr>
          <p:cNvPr id="3" name="2 - Τίτλος"/>
          <p:cNvSpPr>
            <a:spLocks noGrp="1"/>
          </p:cNvSpPr>
          <p:nvPr>
            <p:ph type="title"/>
          </p:nvPr>
        </p:nvSpPr>
        <p:spPr/>
        <p:txBody>
          <a:bodyPr/>
          <a:lstStyle/>
          <a:p>
            <a:pPr fontAlgn="auto">
              <a:spcAft>
                <a:spcPts val="0"/>
              </a:spcAft>
              <a:defRPr/>
            </a:pPr>
            <a:r>
              <a:rPr lang="el-GR" dirty="0" smtClean="0">
                <a:solidFill>
                  <a:srgbClr val="0066FF"/>
                </a:solidFill>
              </a:rPr>
              <a:t>ΠΡΟΟΠΤΙΚΕΣ</a:t>
            </a:r>
            <a:r>
              <a:rPr lang="el-GR" dirty="0" smtClean="0"/>
              <a:t> </a:t>
            </a:r>
            <a:r>
              <a:rPr lang="el-GR" dirty="0" smtClean="0">
                <a:solidFill>
                  <a:srgbClr val="0066FF"/>
                </a:solidFill>
              </a:rPr>
              <a:t>ΕΠΑΓΓΕΛΜΑΤΟΣ</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einstein 3.jpg"/>
          <p:cNvPicPr>
            <a:picLocks noChangeAspect="1"/>
          </p:cNvPicPr>
          <p:nvPr/>
        </p:nvPicPr>
        <p:blipFill>
          <a:blip r:embed="rId3" cstate="print"/>
          <a:stretch>
            <a:fillRect/>
          </a:stretch>
        </p:blipFill>
        <p:spPr>
          <a:xfrm>
            <a:off x="428596" y="0"/>
            <a:ext cx="4305300" cy="43053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2 - Εικόνα" descr="einstein 4.jpg"/>
          <p:cNvPicPr>
            <a:picLocks noChangeAspect="1"/>
          </p:cNvPicPr>
          <p:nvPr/>
        </p:nvPicPr>
        <p:blipFill>
          <a:blip r:embed="rId4" cstate="print"/>
          <a:stretch>
            <a:fillRect/>
          </a:stretch>
        </p:blipFill>
        <p:spPr>
          <a:xfrm>
            <a:off x="3643306" y="2928934"/>
            <a:ext cx="4533900" cy="36195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4 - TextBox"/>
          <p:cNvSpPr txBox="1"/>
          <p:nvPr/>
        </p:nvSpPr>
        <p:spPr>
          <a:xfrm>
            <a:off x="5429256" y="642918"/>
            <a:ext cx="3357586" cy="1077218"/>
          </a:xfrm>
          <a:prstGeom prst="rect">
            <a:avLst/>
          </a:prstGeom>
          <a:noFill/>
        </p:spPr>
        <p:txBody>
          <a:bodyPr wrap="square" rtlCol="0">
            <a:spAutoFit/>
          </a:bodyPr>
          <a:lstStyle/>
          <a:p>
            <a:r>
              <a:rPr lang="en-US" sz="3200" b="1" i="1" dirty="0" smtClean="0">
                <a:solidFill>
                  <a:srgbClr val="0066FF"/>
                </a:solidFill>
              </a:rPr>
              <a:t>ALBERT</a:t>
            </a:r>
          </a:p>
          <a:p>
            <a:r>
              <a:rPr lang="en-US" sz="3200" b="1" i="1" dirty="0" smtClean="0">
                <a:solidFill>
                  <a:srgbClr val="0066FF"/>
                </a:solidFill>
              </a:rPr>
              <a:t>EINSTEIN</a:t>
            </a:r>
            <a:endParaRPr lang="el-GR" sz="3200" b="1" i="1"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 Εικόνα" descr="imagesCA02GS17.jpg"/>
          <p:cNvPicPr>
            <a:picLocks noChangeAspect="1"/>
          </p:cNvPicPr>
          <p:nvPr/>
        </p:nvPicPr>
        <p:blipFill>
          <a:blip r:embed="rId3"/>
          <a:stretch>
            <a:fillRect/>
          </a:stretch>
        </p:blipFill>
        <p:spPr>
          <a:xfrm>
            <a:off x="0" y="-771529"/>
            <a:ext cx="9144000" cy="7680959"/>
          </a:xfrm>
          <a:prstGeom prst="rect">
            <a:avLst/>
          </a:prstGeom>
        </p:spPr>
      </p:pic>
      <p:sp>
        <p:nvSpPr>
          <p:cNvPr id="2" name="1 - Θέση περιεχομένου"/>
          <p:cNvSpPr>
            <a:spLocks noGrp="1"/>
          </p:cNvSpPr>
          <p:nvPr>
            <p:ph idx="1"/>
          </p:nvPr>
        </p:nvSpPr>
        <p:spPr>
          <a:xfrm>
            <a:off x="214313" y="1643063"/>
            <a:ext cx="8715375" cy="4525962"/>
          </a:xfrm>
        </p:spPr>
        <p:txBody>
          <a:bodyPr>
            <a:normAutofit/>
          </a:bodyPr>
          <a:lstStyle/>
          <a:p>
            <a:pPr marL="365760" indent="-256032" fontAlgn="auto">
              <a:spcAft>
                <a:spcPts val="0"/>
              </a:spcAft>
              <a:buFont typeface="Wingdings 3"/>
              <a:buNone/>
              <a:defRPr/>
            </a:pPr>
            <a:r>
              <a:rPr lang="el-GR" dirty="0" smtClean="0"/>
              <a:t>Λ</a:t>
            </a:r>
            <a:r>
              <a:rPr lang="el-GR" sz="2400" dirty="0" smtClean="0"/>
              <a:t>όγω του μεγάλου αριθμού μαθηματικών, οι θέσεις</a:t>
            </a:r>
          </a:p>
          <a:p>
            <a:pPr marL="365760" indent="-256032" fontAlgn="auto">
              <a:spcAft>
                <a:spcPts val="0"/>
              </a:spcAft>
              <a:buFont typeface="Wingdings 3"/>
              <a:buNone/>
              <a:defRPr/>
            </a:pPr>
            <a:r>
              <a:rPr lang="el-GR" sz="2400" dirty="0" smtClean="0"/>
              <a:t>στην εκπαίδευση είναι περιορισμένες, </a:t>
            </a:r>
            <a:r>
              <a:rPr lang="el-GR" sz="2400" dirty="0" err="1" smtClean="0"/>
              <a:t>γι’αυτό</a:t>
            </a:r>
            <a:r>
              <a:rPr lang="el-GR" sz="2400" dirty="0" smtClean="0"/>
              <a:t> πολλοί</a:t>
            </a:r>
          </a:p>
          <a:p>
            <a:pPr marL="365760" indent="-256032" fontAlgn="auto">
              <a:spcAft>
                <a:spcPts val="0"/>
              </a:spcAft>
              <a:buFont typeface="Wingdings 3"/>
              <a:buNone/>
              <a:defRPr/>
            </a:pPr>
            <a:r>
              <a:rPr lang="el-GR" sz="2400" dirty="0" smtClean="0"/>
              <a:t>Μαθηματικοί εξειδικεύονται:</a:t>
            </a:r>
          </a:p>
          <a:p>
            <a:pPr marL="566928" indent="-457200" fontAlgn="auto">
              <a:spcAft>
                <a:spcPts val="0"/>
              </a:spcAft>
              <a:buFont typeface="Wingdings" pitchFamily="2" charset="2"/>
              <a:buChar char="v"/>
              <a:defRPr/>
            </a:pPr>
            <a:r>
              <a:rPr lang="el-GR" sz="2400" dirty="0" smtClean="0"/>
              <a:t>Στα Εφαρμοσμένα Μαθηματικά</a:t>
            </a:r>
          </a:p>
          <a:p>
            <a:pPr marL="566928" indent="-457200" fontAlgn="auto">
              <a:spcAft>
                <a:spcPts val="0"/>
              </a:spcAft>
              <a:buFont typeface="Wingdings" pitchFamily="2" charset="2"/>
              <a:buChar char="v"/>
              <a:defRPr/>
            </a:pPr>
            <a:r>
              <a:rPr lang="el-GR" sz="2400" dirty="0" smtClean="0"/>
              <a:t>Τη Πληροφορική</a:t>
            </a:r>
          </a:p>
          <a:p>
            <a:pPr marL="566928" indent="-457200" fontAlgn="auto">
              <a:spcAft>
                <a:spcPts val="0"/>
              </a:spcAft>
              <a:buFont typeface="Wingdings" pitchFamily="2" charset="2"/>
              <a:buChar char="v"/>
              <a:defRPr/>
            </a:pPr>
            <a:r>
              <a:rPr lang="el-GR" sz="2400" dirty="0" smtClean="0"/>
              <a:t>Τη Στατιστική Ανάλυση</a:t>
            </a:r>
          </a:p>
          <a:p>
            <a:pPr marL="566928" indent="-457200" fontAlgn="auto">
              <a:spcAft>
                <a:spcPts val="0"/>
              </a:spcAft>
              <a:buFont typeface="Wingdings" pitchFamily="2" charset="2"/>
              <a:buChar char="v"/>
              <a:defRPr/>
            </a:pPr>
            <a:r>
              <a:rPr lang="el-GR" sz="2400" dirty="0" smtClean="0"/>
              <a:t>Τη Χρηματοοικονομική Διαχείριση</a:t>
            </a:r>
          </a:p>
          <a:p>
            <a:pPr marL="365760" indent="-256032" fontAlgn="auto">
              <a:spcAft>
                <a:spcPts val="0"/>
              </a:spcAft>
              <a:buFont typeface="Wingdings 3"/>
              <a:buNone/>
              <a:defRPr/>
            </a:pPr>
            <a:endParaRPr lang="el-GR" sz="2400" dirty="0" smtClean="0"/>
          </a:p>
          <a:p>
            <a:pPr marL="365760" indent="-256032" fontAlgn="auto">
              <a:spcAft>
                <a:spcPts val="0"/>
              </a:spcAft>
              <a:buFont typeface="Wingdings 3"/>
              <a:buNone/>
              <a:defRPr/>
            </a:pPr>
            <a:endParaRPr lang="el-GR" sz="2400" dirty="0" smtClean="0"/>
          </a:p>
          <a:p>
            <a:pPr marL="365760" indent="-256032" algn="r" fontAlgn="auto">
              <a:spcAft>
                <a:spcPts val="0"/>
              </a:spcAft>
              <a:buFont typeface="Wingdings 3"/>
              <a:buNone/>
              <a:defRPr/>
            </a:pPr>
            <a:r>
              <a:rPr lang="el-GR" sz="2400" dirty="0" smtClean="0"/>
              <a:t> </a:t>
            </a:r>
            <a:endParaRPr lang="el-GR" sz="2400" dirty="0"/>
          </a:p>
        </p:txBody>
      </p:sp>
      <p:sp>
        <p:nvSpPr>
          <p:cNvPr id="3" name="2 - Τίτλος"/>
          <p:cNvSpPr>
            <a:spLocks noGrp="1"/>
          </p:cNvSpPr>
          <p:nvPr>
            <p:ph type="title"/>
          </p:nvPr>
        </p:nvSpPr>
        <p:spPr>
          <a:xfrm>
            <a:off x="0" y="285728"/>
            <a:ext cx="9144000" cy="1143000"/>
          </a:xfrm>
        </p:spPr>
        <p:txBody>
          <a:bodyPr/>
          <a:lstStyle/>
          <a:p>
            <a:pPr algn="ctr" fontAlgn="auto">
              <a:spcAft>
                <a:spcPts val="0"/>
              </a:spcAft>
              <a:defRPr/>
            </a:pPr>
            <a:r>
              <a:rPr lang="el-GR" sz="4000" dirty="0" smtClean="0">
                <a:solidFill>
                  <a:srgbClr val="0066FF"/>
                </a:solidFill>
              </a:rPr>
              <a:t>ΠΑΡΑΤΗΡΗΣΕΙΣ</a:t>
            </a:r>
            <a:endParaRPr lang="el-GR" sz="4000"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 Εικόνα" descr="mathimatika_6.jpg"/>
          <p:cNvPicPr>
            <a:picLocks noChangeAspect="1"/>
          </p:cNvPicPr>
          <p:nvPr/>
        </p:nvPicPr>
        <p:blipFill>
          <a:blip r:embed="rId3"/>
          <a:srcRect b="21043"/>
          <a:stretch>
            <a:fillRect/>
          </a:stretch>
        </p:blipFill>
        <p:spPr>
          <a:xfrm>
            <a:off x="0" y="4000504"/>
            <a:ext cx="7286644" cy="2857496"/>
          </a:xfrm>
          <a:prstGeom prst="rect">
            <a:avLst/>
          </a:prstGeom>
        </p:spPr>
      </p:pic>
      <p:sp>
        <p:nvSpPr>
          <p:cNvPr id="2" name="1 - Θέση περιεχομένου"/>
          <p:cNvSpPr>
            <a:spLocks noGrp="1"/>
          </p:cNvSpPr>
          <p:nvPr>
            <p:ph idx="1"/>
          </p:nvPr>
        </p:nvSpPr>
        <p:spPr/>
        <p:txBody>
          <a:bodyPr>
            <a:normAutofit/>
          </a:bodyPr>
          <a:lstStyle/>
          <a:p>
            <a:pPr marL="365760" indent="-256032" fontAlgn="auto">
              <a:spcAft>
                <a:spcPts val="0"/>
              </a:spcAft>
              <a:buFont typeface="Wingdings 3"/>
              <a:buNone/>
              <a:defRPr/>
            </a:pPr>
            <a:r>
              <a:rPr lang="el-GR" sz="2400" dirty="0" smtClean="0"/>
              <a:t>Μετά από την έρευνά μας διαπιστώνουμε τα </a:t>
            </a:r>
          </a:p>
          <a:p>
            <a:pPr marL="624078" indent="-514350" fontAlgn="auto">
              <a:spcAft>
                <a:spcPts val="0"/>
              </a:spcAft>
              <a:buFont typeface="Wingdings 3"/>
              <a:buNone/>
              <a:defRPr/>
            </a:pPr>
            <a:r>
              <a:rPr lang="el-GR" sz="2400" dirty="0" smtClean="0"/>
              <a:t>εξής συμπεράσματα :</a:t>
            </a:r>
          </a:p>
          <a:p>
            <a:pPr marL="624078" indent="-514350" fontAlgn="auto">
              <a:spcAft>
                <a:spcPts val="0"/>
              </a:spcAft>
              <a:buFont typeface="Wingdings 3"/>
              <a:buChar char=""/>
              <a:defRPr/>
            </a:pPr>
            <a:r>
              <a:rPr lang="el-GR" sz="2400" dirty="0" smtClean="0"/>
              <a:t>Ένας επιτυχημένος μαθηματικός πρέπει να έχει καλή διάθεση, επιμονή και υπομονή</a:t>
            </a:r>
          </a:p>
          <a:p>
            <a:pPr marL="624078" indent="-514350" fontAlgn="auto">
              <a:spcAft>
                <a:spcPts val="0"/>
              </a:spcAft>
              <a:buFont typeface="Wingdings 3"/>
              <a:buChar char=""/>
              <a:defRPr/>
            </a:pPr>
            <a:r>
              <a:rPr lang="el-GR" sz="2400" dirty="0" smtClean="0"/>
              <a:t>Ένας νέος που θέλει να ακολουθήσει το επάγγελμα του μαθηματικού, πρέπει να θέσει υψηλούς στόχους, να προσπαθεί να τους πραγματοποιήσει, να έχει εμπιστοσύνη στον εαυτό του, να αγαπήσει αυτά που κάνει και να μην τα παρατάει ποτέ.</a:t>
            </a:r>
            <a:endParaRPr lang="el-GR" sz="2400" dirty="0"/>
          </a:p>
        </p:txBody>
      </p:sp>
      <p:sp>
        <p:nvSpPr>
          <p:cNvPr id="3" name="2 - Τίτλος"/>
          <p:cNvSpPr>
            <a:spLocks noGrp="1"/>
          </p:cNvSpPr>
          <p:nvPr>
            <p:ph type="title"/>
          </p:nvPr>
        </p:nvSpPr>
        <p:spPr/>
        <p:txBody>
          <a:bodyPr/>
          <a:lstStyle/>
          <a:p>
            <a:pPr algn="ctr" fontAlgn="auto">
              <a:spcAft>
                <a:spcPts val="0"/>
              </a:spcAft>
              <a:defRPr/>
            </a:pPr>
            <a:r>
              <a:rPr lang="el-GR" dirty="0" smtClean="0">
                <a:solidFill>
                  <a:srgbClr val="0066FF"/>
                </a:solidFill>
              </a:rPr>
              <a:t>ΣΧΟΛΙΑ/ ΣΥΜΠΕΡΑΣΜΑΤΑ</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1 - Θέση περιεχομένου"/>
          <p:cNvSpPr>
            <a:spLocks noGrp="1"/>
          </p:cNvSpPr>
          <p:nvPr>
            <p:ph sz="half" idx="1"/>
          </p:nvPr>
        </p:nvSpPr>
        <p:spPr>
          <a:xfrm>
            <a:off x="457200" y="1481138"/>
            <a:ext cx="4114800" cy="4525962"/>
          </a:xfrm>
        </p:spPr>
        <p:txBody>
          <a:bodyPr/>
          <a:lstStyle/>
          <a:p>
            <a:pPr>
              <a:buFont typeface="Wingdings 3" pitchFamily="18" charset="2"/>
              <a:buNone/>
            </a:pPr>
            <a:r>
              <a:rPr lang="el-GR" sz="2400" smtClean="0"/>
              <a:t>Τους μαθηματικούς </a:t>
            </a:r>
          </a:p>
          <a:p>
            <a:pPr>
              <a:buFont typeface="Wingdings 3" pitchFamily="18" charset="2"/>
              <a:buNone/>
            </a:pPr>
            <a:r>
              <a:rPr lang="el-GR" sz="2400" smtClean="0"/>
              <a:t>Εκπαιδευτικούς:</a:t>
            </a:r>
          </a:p>
          <a:p>
            <a:r>
              <a:rPr lang="el-GR" sz="2400" smtClean="0"/>
              <a:t> Νταλιάνη Δημήτρη</a:t>
            </a:r>
          </a:p>
          <a:p>
            <a:r>
              <a:rPr lang="el-GR" sz="2400" smtClean="0"/>
              <a:t>Σφυρή Πέτρο</a:t>
            </a:r>
          </a:p>
          <a:p>
            <a:pPr>
              <a:buFont typeface="Wingdings 3" pitchFamily="18" charset="2"/>
              <a:buNone/>
            </a:pPr>
            <a:r>
              <a:rPr lang="el-GR" sz="2400" smtClean="0"/>
              <a:t>για τις συνεντεύξεις</a:t>
            </a:r>
          </a:p>
          <a:p>
            <a:pPr>
              <a:buFont typeface="Wingdings 3" pitchFamily="18" charset="2"/>
              <a:buNone/>
            </a:pPr>
            <a:r>
              <a:rPr lang="el-GR" sz="2400" smtClean="0"/>
              <a:t> που μας έδωσαν. </a:t>
            </a:r>
          </a:p>
          <a:p>
            <a:pPr>
              <a:buFont typeface="Wingdings 3" pitchFamily="18" charset="2"/>
              <a:buNone/>
            </a:pPr>
            <a:r>
              <a:rPr lang="el-GR" smtClean="0"/>
              <a:t>  </a:t>
            </a:r>
          </a:p>
        </p:txBody>
      </p:sp>
      <p:sp>
        <p:nvSpPr>
          <p:cNvPr id="27650" name="2 - Θέση περιεχομένου"/>
          <p:cNvSpPr>
            <a:spLocks noGrp="1"/>
          </p:cNvSpPr>
          <p:nvPr>
            <p:ph sz="half" idx="2"/>
          </p:nvPr>
        </p:nvSpPr>
        <p:spPr>
          <a:xfrm>
            <a:off x="4648200" y="1481138"/>
            <a:ext cx="4495800" cy="4525962"/>
          </a:xfrm>
        </p:spPr>
        <p:txBody>
          <a:bodyPr/>
          <a:lstStyle/>
          <a:p>
            <a:pPr>
              <a:buFont typeface="Wingdings 3" pitchFamily="18" charset="2"/>
              <a:buNone/>
            </a:pPr>
            <a:r>
              <a:rPr lang="el-GR" sz="2400" smtClean="0"/>
              <a:t>Την κυρία Χαροκοπάκη</a:t>
            </a:r>
          </a:p>
          <a:p>
            <a:pPr>
              <a:buFont typeface="Wingdings 3" pitchFamily="18" charset="2"/>
              <a:buNone/>
            </a:pPr>
            <a:r>
              <a:rPr lang="el-GR" sz="2400" smtClean="0"/>
              <a:t>Αργυρώ για την πολύτιμη</a:t>
            </a:r>
          </a:p>
          <a:p>
            <a:pPr>
              <a:buFont typeface="Wingdings 3" pitchFamily="18" charset="2"/>
              <a:buNone/>
            </a:pPr>
            <a:r>
              <a:rPr lang="el-GR" sz="2400" smtClean="0"/>
              <a:t>βοήθειά της. </a:t>
            </a:r>
          </a:p>
          <a:p>
            <a:pPr>
              <a:buFont typeface="Wingdings 3" pitchFamily="18" charset="2"/>
              <a:buNone/>
            </a:pPr>
            <a:endParaRPr lang="el-GR" sz="2400" smtClean="0"/>
          </a:p>
        </p:txBody>
      </p:sp>
      <p:sp>
        <p:nvSpPr>
          <p:cNvPr id="4" name="3 - Τίτλος"/>
          <p:cNvSpPr>
            <a:spLocks noGrp="1"/>
          </p:cNvSpPr>
          <p:nvPr>
            <p:ph type="title"/>
          </p:nvPr>
        </p:nvSpPr>
        <p:spPr/>
        <p:txBody>
          <a:bodyPr/>
          <a:lstStyle/>
          <a:p>
            <a:pPr algn="ctr" fontAlgn="auto">
              <a:spcAft>
                <a:spcPts val="0"/>
              </a:spcAft>
              <a:defRPr/>
            </a:pPr>
            <a:r>
              <a:rPr lang="el-GR" dirty="0" smtClean="0">
                <a:solidFill>
                  <a:srgbClr val="0066FF"/>
                </a:solidFill>
              </a:rPr>
              <a:t>Ευχαριστούμε:</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4.07407E-6 C 0.00261 0.02084 0.00921 0.04283 0.02587 0.04838 C 0.03282 0.04676 0.03993 0.04676 0.04653 0.04375 C 0.05052 0.0419 0.05695 0.03449 0.05695 0.03449 C 0.0625 0.02385 0.06337 0.01736 0.0724 0.04607 C 0.07986 0.06945 0.0658 0.07848 0.08629 0.0875 C 0.10417 0.08588 0.12205 0.08496 0.13976 0.08287 C 0.15243 0.08149 0.16476 0.07176 0.17761 0.06899 C 0.18351 0.06528 0.18855 0.06042 0.1948 0.05764 C 0.1974 0.04723 0.20243 0.03843 0.20521 0.02778 C 0.19289 0.00301 0.16129 0.01528 0.1448 0.0301 C 0.13785 0.04422 0.14063 0.03565 0.14323 0.06459 C 0.14566 0.09074 0.17014 0.10047 0.18629 0.10348 C 0.21007 0.09954 0.22552 0.09514 0.24653 0.08287 C 0.25209 0.07963 0.25816 0.07871 0.26389 0.07593 C 0.26702 0.07454 0.27726 0.06621 0.27934 0.06459 C 0.2882 0.04699 0.28386 0.02755 0.26893 0.02084 C 0.26441 0.03334 0.26146 0.03149 0.25521 0.04144 C 0.24445 0.05857 0.26077 0.03658 0.24653 0.05764 C 0.24323 0.0625 0.23629 0.0713 0.23629 0.0713 C 0.23438 0.07894 0.23125 0.08449 0.22934 0.09213 C 0.22934 0.09213 0.23212 0.10718 0.23282 0.10811 C 0.23594 0.11227 0.24098 0.11204 0.2448 0.11505 C 0.26181 0.12824 0.2823 0.13264 0.30174 0.13565 C 0.31441 0.13426 0.32726 0.13473 0.33976 0.13125 C 0.35834 0.12593 0.36632 0.0875 0.37934 0.07593 C 0.3875 0.05417 0.39879 0.04584 0.40348 0.02084 C 0.40122 0.01482 0.39861 0.00533 0.39323 0.00232 C 0.38611 -0.00162 0.37796 -0.00115 0.37066 -0.00439 C 0.36268 -0.0037 0.35452 -0.00393 0.34653 -0.00208 C 0.3415 -0.00092 0.33629 0.01875 0.33455 0.02547 C 0.33664 0.05024 0.33559 0.07014 0.34653 0.08982 C 0.34792 0.09236 0.35035 0.09422 0.35174 0.09676 C 0.3533 0.09954 0.35348 0.10348 0.35521 0.10579 C 0.35712 0.10811 0.36007 0.10834 0.36216 0.11042 C 0.36424 0.11227 0.36528 0.11574 0.36736 0.11736 C 0.37049 0.11968 0.37761 0.12199 0.37761 0.12199 C 0.38455 0.12037 0.3915 0.11968 0.39827 0.11736 C 0.40035 0.11667 0.40157 0.11389 0.40348 0.11274 C 0.41476 0.1051 0.42535 0.09792 0.43629 0.08982 C 0.45348 0.07686 0.47344 0.07477 0.48802 0.05533 C 0.49063 0.04514 0.48872 0.04028 0.48108 0.03681 C 0.47084 0.04028 0.47188 0.04283 0.46736 0.05533 C 0.46216 0.08936 0.47587 0.10811 0.5 0.11274 C 0.52969 0.10486 0.56059 0.08056 0.5724 0.04144 C 0.57118 0.03311 0.57118 0.02431 0.56893 0.01621 C 0.56719 0.00996 0.55573 0.0088 0.55174 0.00695 C 0.54132 0.00764 0.53091 0.00764 0.52066 0.00926 C 0.50452 0.01204 0.51546 0.0125 0.50521 0.02084 C 0.49983 0.02524 0.49341 0.02755 0.48802 0.03218 C 0.48629 0.0338 0.48455 0.03519 0.48282 0.03681 C 0.48039 0.04213 0.47396 0.05047 0.47934 0.05764 C 0.48108 0.05996 0.48403 0.05926 0.48629 0.05996 C 0.49914 0.05301 0.50591 0.04399 0.51216 0.02778 C 0.50955 0.00996 0.51233 0.00324 0.5 -0.00439 C 0.49566 -0.00694 0.48629 -0.00902 0.48629 -0.00902 C 0.45087 -0.0037 0.41858 0.00232 0.40868 0.05533 C 0.4073 0.00949 0.41615 -0.01088 0.38282 -0.01828 C 0.36823 -0.01666 0.35573 -0.01458 0.3415 -0.01134 C 0.33177 -0.00486 0.32327 -0.00139 0.31563 0.00926 C 0.31094 0.02824 0.31841 0.00324 0.31893 -4.07407E-6 C 0.31355 -0.03009 0.3132 -0.02407 0.28976 -0.01828 C 0.27848 -0.00833 0.26546 0.00209 0.25868 0.01852 C 0.24601 0.04908 0.2625 0.01598 0.25174 0.03681 C 0.25122 0.04074 0.2507 0.04468 0.25 0.04838 C 0.24948 0.0507 0.24705 0.05695 0.24827 0.05533 C 0.25035 0.05255 0.25243 0.04329 0.25348 0.03912 C 0.25226 0.03449 0.25261 0.02894 0.25 0.02547 C 0.24532 0.01922 0.23299 0.02084 0.22761 0.02084 " pathEditMode="relative" ptsTypes="f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μαθηματικο ρολοι.bmp"/>
          <p:cNvPicPr>
            <a:picLocks noChangeAspect="1"/>
          </p:cNvPicPr>
          <p:nvPr/>
        </p:nvPicPr>
        <p:blipFill>
          <a:blip r:embed="rId4" cstate="print"/>
          <a:stretch>
            <a:fillRect/>
          </a:stretch>
        </p:blipFill>
        <p:spPr>
          <a:xfrm>
            <a:off x="2500290" y="500042"/>
            <a:ext cx="6643710" cy="6643710"/>
          </a:xfrm>
          <a:prstGeom prst="rect">
            <a:avLst/>
          </a:prstGeom>
        </p:spPr>
      </p:pic>
      <p:sp>
        <p:nvSpPr>
          <p:cNvPr id="4" name="3 - TextBox"/>
          <p:cNvSpPr txBox="1"/>
          <p:nvPr/>
        </p:nvSpPr>
        <p:spPr>
          <a:xfrm>
            <a:off x="214282" y="285728"/>
            <a:ext cx="3143272" cy="954107"/>
          </a:xfrm>
          <a:prstGeom prst="rect">
            <a:avLst/>
          </a:prstGeom>
          <a:noFill/>
        </p:spPr>
        <p:txBody>
          <a:bodyPr wrap="square" rtlCol="0">
            <a:spAutoFit/>
          </a:bodyPr>
          <a:lstStyle/>
          <a:p>
            <a:r>
              <a:rPr lang="el-GR" sz="2800" b="1" i="1" dirty="0" smtClean="0"/>
              <a:t>ΡΟΛΟΙ  ΓΙΑ</a:t>
            </a:r>
          </a:p>
          <a:p>
            <a:r>
              <a:rPr lang="el-GR" sz="2800" b="1" i="1" dirty="0" smtClean="0"/>
              <a:t>ΜΑΘΗΜΑΤΙΚΟΥΣ</a:t>
            </a:r>
            <a:endParaRPr lang="el-GR" sz="2800" b="1" i="1" dirty="0"/>
          </a:p>
        </p:txBody>
      </p:sp>
    </p:spTree>
  </p:cSld>
  <p:clrMapOvr>
    <a:masterClrMapping/>
  </p:clrMapOvr>
  <p:transition>
    <p:zoom dir="in"/>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 Εικόνα" descr="imagesCATVAYVS.jpg"/>
          <p:cNvPicPr>
            <a:picLocks noChangeAspect="1"/>
          </p:cNvPicPr>
          <p:nvPr/>
        </p:nvPicPr>
        <p:blipFill>
          <a:blip r:embed="rId3"/>
          <a:srcRect t="6653"/>
          <a:stretch>
            <a:fillRect/>
          </a:stretch>
        </p:blipFill>
        <p:spPr>
          <a:xfrm>
            <a:off x="928662" y="285728"/>
            <a:ext cx="3071834" cy="4216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7 - Εικόνα" descr="imagesCA942MQS.jpg"/>
          <p:cNvPicPr>
            <a:picLocks noChangeAspect="1"/>
          </p:cNvPicPr>
          <p:nvPr/>
        </p:nvPicPr>
        <p:blipFill>
          <a:blip r:embed="rId4"/>
          <a:stretch>
            <a:fillRect/>
          </a:stretch>
        </p:blipFill>
        <p:spPr>
          <a:xfrm>
            <a:off x="4071934" y="1857364"/>
            <a:ext cx="3919562" cy="41520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3 - TextBox"/>
          <p:cNvSpPr txBox="1"/>
          <p:nvPr/>
        </p:nvSpPr>
        <p:spPr>
          <a:xfrm>
            <a:off x="4286248" y="285728"/>
            <a:ext cx="3500462" cy="1077218"/>
          </a:xfrm>
          <a:prstGeom prst="rect">
            <a:avLst/>
          </a:prstGeom>
          <a:noFill/>
        </p:spPr>
        <p:txBody>
          <a:bodyPr wrap="square" rtlCol="0">
            <a:spAutoFit/>
          </a:bodyPr>
          <a:lstStyle/>
          <a:p>
            <a:r>
              <a:rPr lang="el-GR" sz="3200" b="1" i="1" dirty="0" smtClean="0">
                <a:solidFill>
                  <a:srgbClr val="0066FF"/>
                </a:solidFill>
              </a:rPr>
              <a:t>ΥΠΑΤΙΑ  Η ΑΛΕΞΑΝΔΡΙΝΗ</a:t>
            </a:r>
            <a:endParaRPr lang="el-GR" sz="3200" b="1" i="1"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2714612" y="500042"/>
            <a:ext cx="4286280" cy="5000684"/>
          </a:xfrm>
        </p:spPr>
        <p:txBody>
          <a:bodyPr/>
          <a:lstStyle/>
          <a:p>
            <a:pPr fontAlgn="auto">
              <a:spcAft>
                <a:spcPts val="0"/>
              </a:spcAft>
              <a:defRPr/>
            </a:pPr>
            <a:r>
              <a:rPr lang="el-GR" dirty="0" smtClean="0">
                <a:solidFill>
                  <a:srgbClr val="0066FF"/>
                </a:solidFill>
              </a:rPr>
              <a:t>ΜΑΘΗΜΑΤΙΚΟΣ</a:t>
            </a:r>
            <a:endParaRPr lang="el-GR" dirty="0">
              <a:solidFill>
                <a:srgbClr val="0066FF"/>
              </a:solidFill>
            </a:endParaRPr>
          </a:p>
        </p:txBody>
      </p:sp>
    </p:spTree>
  </p:cSld>
  <p:clrMapOvr>
    <a:masterClrMapping/>
  </p:clrMapOvr>
  <p:transition>
    <p:wipe dir="r"/>
    <p:sndAc>
      <p:stSnd>
        <p:snd r:embed="rId3" name="explod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grpId="1" nodeType="clickEffect">
                                  <p:stCondLst>
                                    <p:cond delay="0"/>
                                  </p:stCondLst>
                                  <p:iterate type="lt">
                                    <p:tmPct val="0"/>
                                  </p:iterate>
                                  <p:childTnLst>
                                    <p:animScale>
                                      <p:cBhvr>
                                        <p:cTn id="13"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2 - Υπότιτλος"/>
          <p:cNvSpPr>
            <a:spLocks noGrp="1"/>
          </p:cNvSpPr>
          <p:nvPr>
            <p:ph type="subTitle" idx="1"/>
          </p:nvPr>
        </p:nvSpPr>
        <p:spPr>
          <a:xfrm>
            <a:off x="827088" y="836613"/>
            <a:ext cx="7632700" cy="5159375"/>
          </a:xfrm>
        </p:spPr>
        <p:txBody>
          <a:bodyPr/>
          <a:lstStyle/>
          <a:p>
            <a:pPr marR="0"/>
            <a:endParaRPr lang="el-GR" dirty="0" smtClean="0">
              <a:solidFill>
                <a:schemeClr val="accent1"/>
              </a:solidFill>
              <a:latin typeface="Arial" charset="0"/>
            </a:endParaRPr>
          </a:p>
          <a:p>
            <a:pPr marR="0"/>
            <a:r>
              <a:rPr lang="el-GR" dirty="0" smtClean="0">
                <a:solidFill>
                  <a:srgbClr val="0066FF"/>
                </a:solidFill>
                <a:latin typeface="Arial" charset="0"/>
              </a:rPr>
              <a:t>ΟΝΟΜΑ ΟΜΑΔΑΣ: 							</a:t>
            </a:r>
            <a:r>
              <a:rPr lang="el-GR" sz="3600" b="1" dirty="0" smtClean="0">
                <a:solidFill>
                  <a:srgbClr val="0066FF"/>
                </a:solidFill>
                <a:latin typeface="Arial" charset="0"/>
              </a:rPr>
              <a:t>ΑΛΓΟΡΥΘΜΙΚΟΙ ΕΡΕΥΝΗΤΕΣ</a:t>
            </a:r>
          </a:p>
          <a:p>
            <a:pPr marR="0"/>
            <a:endParaRPr lang="el-GR" dirty="0" smtClean="0">
              <a:solidFill>
                <a:srgbClr val="0066FF"/>
              </a:solidFill>
              <a:latin typeface="Arial" charset="0"/>
            </a:endParaRPr>
          </a:p>
          <a:p>
            <a:pPr marR="0"/>
            <a:endParaRPr lang="el-GR" dirty="0" smtClean="0">
              <a:solidFill>
                <a:srgbClr val="0066FF"/>
              </a:solidFill>
              <a:latin typeface="Arial" charset="0"/>
            </a:endParaRPr>
          </a:p>
          <a:p>
            <a:pPr marR="0" algn="l"/>
            <a:r>
              <a:rPr lang="el-GR" dirty="0" smtClean="0">
                <a:solidFill>
                  <a:srgbClr val="0066FF"/>
                </a:solidFill>
                <a:latin typeface="Arial" charset="0"/>
              </a:rPr>
              <a:t>ΜΕΛΗ ΟΜΑΔΑΣ: 		</a:t>
            </a:r>
            <a:r>
              <a:rPr lang="el-GR" dirty="0" smtClean="0">
                <a:solidFill>
                  <a:srgbClr val="0066FF"/>
                </a:solidFill>
              </a:rPr>
              <a:t>ΒΑΣΙΛΕΙΑ ΝΤΑΛΙΑΝΗ</a:t>
            </a:r>
          </a:p>
          <a:p>
            <a:pPr marR="0"/>
            <a:r>
              <a:rPr lang="el-GR" dirty="0" smtClean="0">
                <a:solidFill>
                  <a:srgbClr val="0066FF"/>
                </a:solidFill>
              </a:rPr>
              <a:t>ΣΠΥΡΙΔΟΥΛΑ ΜΠΟΥΤΣΗ</a:t>
            </a:r>
          </a:p>
        </p:txBody>
      </p:sp>
    </p:spTree>
  </p:cSld>
  <p:clrMapOvr>
    <a:masterClrMapping/>
  </p:clrMapOvr>
  <p:transition>
    <p:zoom dir="in"/>
    <p:sndAc>
      <p:stSnd>
        <p:snd r:embed="rId2" name="explod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Effect transition="in" filter="box(in)">
                                      <p:cBhvr>
                                        <p:cTn id="7" dur="500"/>
                                        <p:tgtEl>
                                          <p:spTgt spid="17410">
                                            <p:txEl>
                                              <p:pRg st="1" end="1"/>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17410">
                                            <p:txEl>
                                              <p:pRg st="4" end="4"/>
                                            </p:txEl>
                                          </p:spTgt>
                                        </p:tgtEl>
                                        <p:attrNameLst>
                                          <p:attrName>style.visibility</p:attrName>
                                        </p:attrNameLst>
                                      </p:cBhvr>
                                      <p:to>
                                        <p:strVal val="visible"/>
                                      </p:to>
                                    </p:set>
                                    <p:animEffect transition="in" filter="box(in)">
                                      <p:cBhvr>
                                        <p:cTn id="11" dur="500"/>
                                        <p:tgtEl>
                                          <p:spTgt spid="17410">
                                            <p:txEl>
                                              <p:pRg st="4" end="4"/>
                                            </p:txEl>
                                          </p:spTgt>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17410">
                                            <p:txEl>
                                              <p:pRg st="5" end="5"/>
                                            </p:txEl>
                                          </p:spTgt>
                                        </p:tgtEl>
                                        <p:attrNameLst>
                                          <p:attrName>style.visibility</p:attrName>
                                        </p:attrNameLst>
                                      </p:cBhvr>
                                      <p:to>
                                        <p:strVal val="visible"/>
                                      </p:to>
                                    </p:set>
                                    <p:animEffect transition="in" filter="box(in)">
                                      <p:cBhvr>
                                        <p:cTn id="15" dur="500"/>
                                        <p:tgtEl>
                                          <p:spTgt spid="17410">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1" nodeType="clickEffect">
                                  <p:stCondLst>
                                    <p:cond delay="0"/>
                                  </p:stCondLst>
                                  <p:childTnLst>
                                    <p:set>
                                      <p:cBhvr>
                                        <p:cTn id="19" dur="1" fill="hold">
                                          <p:stCondLst>
                                            <p:cond delay="0"/>
                                          </p:stCondLst>
                                        </p:cTn>
                                        <p:tgtEl>
                                          <p:spTgt spid="17410">
                                            <p:txEl>
                                              <p:pRg st="1" end="1"/>
                                            </p:txEl>
                                          </p:spTgt>
                                        </p:tgtEl>
                                        <p:attrNameLst>
                                          <p:attrName>style.visibility</p:attrName>
                                        </p:attrNameLst>
                                      </p:cBhvr>
                                      <p:to>
                                        <p:strVal val="visible"/>
                                      </p:to>
                                    </p:set>
                                    <p:animEffect transition="in" filter="diamond(in)">
                                      <p:cBhvr>
                                        <p:cTn id="20" dur="2000"/>
                                        <p:tgtEl>
                                          <p:spTgt spid="17410">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17410">
                                            <p:txEl>
                                              <p:pRg st="4" end="4"/>
                                            </p:txEl>
                                          </p:spTgt>
                                        </p:tgtEl>
                                        <p:attrNameLst>
                                          <p:attrName>style.visibility</p:attrName>
                                        </p:attrNameLst>
                                      </p:cBhvr>
                                      <p:to>
                                        <p:strVal val="visible"/>
                                      </p:to>
                                    </p:set>
                                    <p:animEffect transition="in" filter="diamond(in)">
                                      <p:cBhvr>
                                        <p:cTn id="25" dur="2000"/>
                                        <p:tgtEl>
                                          <p:spTgt spid="17410">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1" nodeType="clickEffect">
                                  <p:stCondLst>
                                    <p:cond delay="0"/>
                                  </p:stCondLst>
                                  <p:childTnLst>
                                    <p:set>
                                      <p:cBhvr>
                                        <p:cTn id="29" dur="1" fill="hold">
                                          <p:stCondLst>
                                            <p:cond delay="0"/>
                                          </p:stCondLst>
                                        </p:cTn>
                                        <p:tgtEl>
                                          <p:spTgt spid="17410">
                                            <p:txEl>
                                              <p:pRg st="5" end="5"/>
                                            </p:txEl>
                                          </p:spTgt>
                                        </p:tgtEl>
                                        <p:attrNameLst>
                                          <p:attrName>style.visibility</p:attrName>
                                        </p:attrNameLst>
                                      </p:cBhvr>
                                      <p:to>
                                        <p:strVal val="visible"/>
                                      </p:to>
                                    </p:set>
                                    <p:animEffect transition="in" filter="diamond(in)">
                                      <p:cBhvr>
                                        <p:cTn id="30" dur="2000"/>
                                        <p:tgtEl>
                                          <p:spTgt spid="174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uiExpand="1" build="p"/>
      <p:bldP spid="17410"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μαθηματικος 2.jpg"/>
          <p:cNvPicPr>
            <a:picLocks noChangeAspect="1"/>
          </p:cNvPicPr>
          <p:nvPr/>
        </p:nvPicPr>
        <p:blipFill>
          <a:blip r:embed="rId3" cstate="print"/>
          <a:stretch>
            <a:fillRect/>
          </a:stretch>
        </p:blipFill>
        <p:spPr>
          <a:xfrm>
            <a:off x="-323884" y="0"/>
            <a:ext cx="10332752" cy="5715016"/>
          </a:xfrm>
          <a:prstGeom prst="rect">
            <a:avLst/>
          </a:prstGeom>
        </p:spPr>
      </p:pic>
      <p:sp>
        <p:nvSpPr>
          <p:cNvPr id="3" name="2 - Θέση περιεχομένου"/>
          <p:cNvSpPr>
            <a:spLocks noGrp="1"/>
          </p:cNvSpPr>
          <p:nvPr>
            <p:ph idx="1"/>
          </p:nvPr>
        </p:nvSpPr>
        <p:spPr>
          <a:xfrm>
            <a:off x="642938" y="2214563"/>
            <a:ext cx="8015287" cy="3597275"/>
          </a:xfrm>
        </p:spPr>
        <p:txBody>
          <a:bodyPr>
            <a:normAutofit/>
          </a:bodyPr>
          <a:lstStyle/>
          <a:p>
            <a:pPr marL="365760" indent="-256032" fontAlgn="auto">
              <a:spcAft>
                <a:spcPts val="0"/>
              </a:spcAft>
              <a:buFont typeface="Wingdings 3"/>
              <a:buNone/>
              <a:defRPr/>
            </a:pPr>
            <a:r>
              <a:rPr lang="el-GR" sz="2400" dirty="0" smtClean="0">
                <a:solidFill>
                  <a:srgbClr val="0066FF"/>
                </a:solidFill>
              </a:rPr>
              <a:t>Ο Μαθηματικός είναι ο επιστήμονας που </a:t>
            </a:r>
          </a:p>
          <a:p>
            <a:pPr marL="365760" indent="-256032" fontAlgn="auto">
              <a:spcAft>
                <a:spcPts val="0"/>
              </a:spcAft>
              <a:buFont typeface="Wingdings 3"/>
              <a:buNone/>
              <a:defRPr/>
            </a:pPr>
            <a:r>
              <a:rPr lang="el-GR" sz="2400" dirty="0" smtClean="0">
                <a:solidFill>
                  <a:srgbClr val="0066FF"/>
                </a:solidFill>
              </a:rPr>
              <a:t>ερευνά μαθηματικά θεωρήματα και </a:t>
            </a:r>
          </a:p>
          <a:p>
            <a:pPr marL="365760" indent="-256032" fontAlgn="auto">
              <a:spcAft>
                <a:spcPts val="0"/>
              </a:spcAft>
              <a:buFont typeface="Wingdings 3"/>
              <a:buNone/>
              <a:defRPr/>
            </a:pPr>
            <a:r>
              <a:rPr lang="el-GR" sz="2400" dirty="0" smtClean="0">
                <a:solidFill>
                  <a:srgbClr val="0066FF"/>
                </a:solidFill>
              </a:rPr>
              <a:t>τεχνικές επίλυσης προβλημάτων στις </a:t>
            </a:r>
          </a:p>
          <a:p>
            <a:pPr marL="365760" indent="-256032" fontAlgn="auto">
              <a:spcAft>
                <a:spcPts val="0"/>
              </a:spcAft>
              <a:buFont typeface="Wingdings 3"/>
              <a:buNone/>
              <a:defRPr/>
            </a:pPr>
            <a:r>
              <a:rPr lang="el-GR" sz="2400" dirty="0" smtClean="0">
                <a:solidFill>
                  <a:srgbClr val="0066FF"/>
                </a:solidFill>
              </a:rPr>
              <a:t>φυσικές και κοινωνικές επιστήμες και στην </a:t>
            </a:r>
          </a:p>
          <a:p>
            <a:pPr marL="365760" indent="-256032" fontAlgn="auto">
              <a:spcAft>
                <a:spcPts val="0"/>
              </a:spcAft>
              <a:buFont typeface="Wingdings 3"/>
              <a:buNone/>
              <a:defRPr/>
            </a:pPr>
            <a:r>
              <a:rPr lang="el-GR" sz="2400" dirty="0" smtClean="0">
                <a:solidFill>
                  <a:srgbClr val="0066FF"/>
                </a:solidFill>
              </a:rPr>
              <a:t>τεχνολογία</a:t>
            </a:r>
            <a:r>
              <a:rPr lang="el-GR" dirty="0" smtClean="0">
                <a:solidFill>
                  <a:srgbClr val="0066FF"/>
                </a:solidFill>
              </a:rPr>
              <a:t>. </a:t>
            </a:r>
            <a:endParaRPr lang="el-GR" dirty="0">
              <a:solidFill>
                <a:srgbClr val="0066FF"/>
              </a:solidFill>
            </a:endParaRPr>
          </a:p>
        </p:txBody>
      </p:sp>
      <p:sp>
        <p:nvSpPr>
          <p:cNvPr id="2" name="1 - Τίτλος"/>
          <p:cNvSpPr>
            <a:spLocks noGrp="1"/>
          </p:cNvSpPr>
          <p:nvPr>
            <p:ph type="title"/>
          </p:nvPr>
        </p:nvSpPr>
        <p:spPr>
          <a:xfrm>
            <a:off x="428596" y="500042"/>
            <a:ext cx="8229600" cy="1143000"/>
          </a:xfrm>
        </p:spPr>
        <p:txBody>
          <a:bodyPr/>
          <a:lstStyle/>
          <a:p>
            <a:pPr fontAlgn="auto">
              <a:spcAft>
                <a:spcPts val="0"/>
              </a:spcAft>
              <a:defRPr/>
            </a:pPr>
            <a:r>
              <a:rPr lang="el-GR" dirty="0" smtClean="0">
                <a:solidFill>
                  <a:srgbClr val="0066FF"/>
                </a:solidFill>
              </a:rPr>
              <a:t>ΟΡΙΣΜΟΣ </a:t>
            </a:r>
            <a:r>
              <a:rPr lang="el-GR" sz="4400" dirty="0" smtClean="0">
                <a:solidFill>
                  <a:srgbClr val="0066FF"/>
                </a:solidFill>
              </a:rPr>
              <a:t>ΕΠΑΓΓΕΛΜΑΤΟΣ</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 Εικόνα" descr="imagesCAV22L10.jpg"/>
          <p:cNvPicPr>
            <a:picLocks noChangeAspect="1"/>
          </p:cNvPicPr>
          <p:nvPr/>
        </p:nvPicPr>
        <p:blipFill>
          <a:blip r:embed="rId3"/>
          <a:srcRect r="473" b="22914"/>
          <a:stretch>
            <a:fillRect/>
          </a:stretch>
        </p:blipFill>
        <p:spPr>
          <a:xfrm>
            <a:off x="3214678" y="3214686"/>
            <a:ext cx="5929322" cy="3643314"/>
          </a:xfrm>
          <a:prstGeom prst="rect">
            <a:avLst/>
          </a:prstGeom>
        </p:spPr>
      </p:pic>
      <p:sp>
        <p:nvSpPr>
          <p:cNvPr id="3" name="2 - Θέση περιεχομένου"/>
          <p:cNvSpPr>
            <a:spLocks noGrp="1"/>
          </p:cNvSpPr>
          <p:nvPr>
            <p:ph idx="1"/>
          </p:nvPr>
        </p:nvSpPr>
        <p:spPr>
          <a:xfrm>
            <a:off x="428625" y="1785938"/>
            <a:ext cx="8715375" cy="5072062"/>
          </a:xfrm>
        </p:spPr>
        <p:txBody>
          <a:bodyPr>
            <a:normAutofit/>
          </a:bodyPr>
          <a:lstStyle/>
          <a:p>
            <a:pPr marL="365760" indent="-256032" fontAlgn="auto">
              <a:spcAft>
                <a:spcPts val="0"/>
              </a:spcAft>
              <a:buFont typeface="Wingdings 3"/>
              <a:buNone/>
              <a:defRPr/>
            </a:pPr>
            <a:r>
              <a:rPr lang="el-GR" sz="2400" dirty="0" smtClean="0">
                <a:solidFill>
                  <a:schemeClr val="bg2">
                    <a:lumMod val="25000"/>
                  </a:schemeClr>
                </a:solidFill>
              </a:rPr>
              <a:t>Ο Μαθηματικός χρησιμοποιεί όργανα όπως:</a:t>
            </a:r>
          </a:p>
          <a:p>
            <a:pPr marL="365760" indent="-256032" fontAlgn="auto">
              <a:spcAft>
                <a:spcPts val="0"/>
              </a:spcAft>
              <a:buFont typeface="Wingdings 3"/>
              <a:buNone/>
              <a:defRPr/>
            </a:pPr>
            <a:r>
              <a:rPr lang="el-GR" sz="2400" dirty="0" smtClean="0">
                <a:solidFill>
                  <a:schemeClr val="bg2">
                    <a:lumMod val="25000"/>
                  </a:schemeClr>
                </a:solidFill>
              </a:rPr>
              <a:t>αριθμομηχανές,  Η/Υ,  μαθηματικά όργανα, </a:t>
            </a:r>
          </a:p>
          <a:p>
            <a:pPr marL="365760" indent="-256032" fontAlgn="auto">
              <a:spcAft>
                <a:spcPts val="0"/>
              </a:spcAft>
              <a:buFont typeface="Wingdings 3"/>
              <a:buNone/>
              <a:defRPr/>
            </a:pPr>
            <a:r>
              <a:rPr lang="el-GR" sz="2400" dirty="0" smtClean="0">
                <a:solidFill>
                  <a:schemeClr val="bg2">
                    <a:lumMod val="25000"/>
                  </a:schemeClr>
                </a:solidFill>
              </a:rPr>
              <a:t>Ηλεκτρονικές - υπολογιστικές μηχανές κ.ά.</a:t>
            </a:r>
          </a:p>
          <a:p>
            <a:pPr marL="365760" indent="-256032" fontAlgn="auto">
              <a:spcAft>
                <a:spcPts val="0"/>
              </a:spcAft>
              <a:buFont typeface="Wingdings 3"/>
              <a:buNone/>
              <a:defRPr/>
            </a:pPr>
            <a:r>
              <a:rPr lang="el-GR" sz="2400" dirty="0" smtClean="0">
                <a:solidFill>
                  <a:schemeClr val="bg2">
                    <a:lumMod val="25000"/>
                  </a:schemeClr>
                </a:solidFill>
              </a:rPr>
              <a:t>Ερευνά αριθμούς, γεωμετρικά σχήματα κ.ά.</a:t>
            </a:r>
          </a:p>
          <a:p>
            <a:pPr marL="365760" indent="-256032" fontAlgn="auto">
              <a:spcAft>
                <a:spcPts val="0"/>
              </a:spcAft>
              <a:buFont typeface="Wingdings 3"/>
              <a:buNone/>
              <a:defRPr/>
            </a:pPr>
            <a:r>
              <a:rPr lang="el-GR" sz="2400" dirty="0" smtClean="0">
                <a:solidFill>
                  <a:schemeClr val="bg2">
                    <a:lumMod val="25000"/>
                  </a:schemeClr>
                </a:solidFill>
              </a:rPr>
              <a:t>Επίσης ασχολείται με πολλές άλλες επιστήμες</a:t>
            </a:r>
          </a:p>
          <a:p>
            <a:pPr marL="365760" indent="-256032" fontAlgn="auto">
              <a:spcAft>
                <a:spcPts val="0"/>
              </a:spcAft>
              <a:buFont typeface="Wingdings 3"/>
              <a:buNone/>
              <a:defRPr/>
            </a:pPr>
            <a:r>
              <a:rPr lang="el-GR" sz="2400" dirty="0" smtClean="0">
                <a:solidFill>
                  <a:schemeClr val="bg2">
                    <a:lumMod val="25000"/>
                  </a:schemeClr>
                </a:solidFill>
              </a:rPr>
              <a:t>όπως την Αστρονομία, τη Φυσική, τη Στατιστική </a:t>
            </a:r>
          </a:p>
          <a:p>
            <a:pPr marL="365760" indent="-256032" fontAlgn="auto">
              <a:spcAft>
                <a:spcPts val="0"/>
              </a:spcAft>
              <a:buFont typeface="Wingdings 3"/>
              <a:buNone/>
              <a:defRPr/>
            </a:pPr>
            <a:r>
              <a:rPr lang="el-GR" sz="2400" dirty="0" smtClean="0">
                <a:solidFill>
                  <a:schemeClr val="bg2">
                    <a:lumMod val="25000"/>
                  </a:schemeClr>
                </a:solidFill>
              </a:rPr>
              <a:t>κ.ά. Επιπλέον δουλεύει στη δευτεροβάθμια</a:t>
            </a:r>
          </a:p>
          <a:p>
            <a:pPr marL="365760" indent="-256032" fontAlgn="auto">
              <a:spcAft>
                <a:spcPts val="0"/>
              </a:spcAft>
              <a:buFont typeface="Wingdings 3"/>
              <a:buNone/>
              <a:defRPr/>
            </a:pPr>
            <a:r>
              <a:rPr lang="el-GR" sz="2400" dirty="0" smtClean="0">
                <a:solidFill>
                  <a:schemeClr val="bg2">
                    <a:lumMod val="25000"/>
                  </a:schemeClr>
                </a:solidFill>
              </a:rPr>
              <a:t>εκπαίδευση, καθώς και σε επιχειρήσεις ή</a:t>
            </a:r>
          </a:p>
          <a:p>
            <a:pPr marL="365760" indent="-256032" fontAlgn="auto">
              <a:spcAft>
                <a:spcPts val="0"/>
              </a:spcAft>
              <a:buFont typeface="Wingdings 3"/>
              <a:buNone/>
              <a:defRPr/>
            </a:pPr>
            <a:r>
              <a:rPr lang="el-GR" sz="2400" dirty="0" smtClean="0">
                <a:solidFill>
                  <a:schemeClr val="bg2">
                    <a:lumMod val="25000"/>
                  </a:schemeClr>
                </a:solidFill>
              </a:rPr>
              <a:t>ασφαλιστικές εταιρείες.</a:t>
            </a:r>
            <a:endParaRPr lang="el-GR" sz="2400" dirty="0">
              <a:solidFill>
                <a:schemeClr val="bg2">
                  <a:lumMod val="25000"/>
                </a:schemeClr>
              </a:solidFill>
            </a:endParaRPr>
          </a:p>
        </p:txBody>
      </p:sp>
      <p:sp>
        <p:nvSpPr>
          <p:cNvPr id="2" name="1 - Τίτλος"/>
          <p:cNvSpPr>
            <a:spLocks noGrp="1"/>
          </p:cNvSpPr>
          <p:nvPr>
            <p:ph type="title"/>
          </p:nvPr>
        </p:nvSpPr>
        <p:spPr>
          <a:xfrm>
            <a:off x="285720" y="0"/>
            <a:ext cx="7943880" cy="1857356"/>
          </a:xfrm>
        </p:spPr>
        <p:txBody>
          <a:bodyPr/>
          <a:lstStyle/>
          <a:p>
            <a:pPr fontAlgn="auto">
              <a:spcAft>
                <a:spcPts val="0"/>
              </a:spcAft>
              <a:defRPr/>
            </a:pPr>
            <a:r>
              <a:rPr lang="el-GR" dirty="0" smtClean="0">
                <a:solidFill>
                  <a:srgbClr val="0066FF"/>
                </a:solidFill>
              </a:rPr>
              <a:t>ΠΕΡΙΓΡΑΦΗ ΕΠΑΓΓΕΛΜΑΤΟΣ</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path" presetSubtype="0" accel="50000" decel="50000" fill="hold" grpId="0" nodeType="clickEffect">
                                  <p:stCondLst>
                                    <p:cond delay="0"/>
                                  </p:stCondLst>
                                  <p:childTnLst>
                                    <p:animMotion origin="layout" path="M 0 0  L 0.029 0.12133  L 0.125 0.12133  L 0.048 0.196  L 0.077 0.31733  L 0 0.24267  L -0.077 0.31733  L -0.048 0.196  L -0.125 0.12133  L -0.029 0.12133  L 0 0  Z" pathEditMode="relative" ptsTypes="">
                                      <p:cBhvr>
                                        <p:cTn id="6"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2 - Θέση περιεχομένου"/>
          <p:cNvSpPr>
            <a:spLocks noGrp="1"/>
          </p:cNvSpPr>
          <p:nvPr>
            <p:ph idx="1"/>
          </p:nvPr>
        </p:nvSpPr>
        <p:spPr>
          <a:xfrm>
            <a:off x="214313" y="1481138"/>
            <a:ext cx="8472487" cy="4525962"/>
          </a:xfrm>
        </p:spPr>
        <p:txBody>
          <a:bodyPr/>
          <a:lstStyle/>
          <a:p>
            <a:pPr algn="just">
              <a:buFont typeface="Wingdings 3" pitchFamily="18" charset="2"/>
              <a:buNone/>
            </a:pPr>
            <a:r>
              <a:rPr lang="el-GR" sz="2400" dirty="0" smtClean="0"/>
              <a:t>Ο Μαθηματικός σπουδάζει σε μαθηματικές σχολές</a:t>
            </a:r>
          </a:p>
          <a:p>
            <a:pPr algn="just">
              <a:buFont typeface="Wingdings 3" pitchFamily="18" charset="2"/>
              <a:buNone/>
            </a:pPr>
            <a:r>
              <a:rPr lang="el-GR" sz="2400" dirty="0" smtClean="0"/>
              <a:t> Α.Ε.Ι ή σε εκπαιδευτικά ιδρύματα στο εξωτερικό.</a:t>
            </a:r>
          </a:p>
          <a:p>
            <a:pPr algn="just">
              <a:buFont typeface="Wingdings 3" pitchFamily="18" charset="2"/>
              <a:buNone/>
            </a:pPr>
            <a:r>
              <a:rPr lang="el-GR" sz="2400" dirty="0" smtClean="0"/>
              <a:t> Οι σπουδές διαρκούν οχτώ εξάμηνα. Οι τομείς</a:t>
            </a:r>
          </a:p>
          <a:p>
            <a:pPr algn="just">
              <a:buFont typeface="Wingdings 3" pitchFamily="18" charset="2"/>
              <a:buNone/>
            </a:pPr>
            <a:r>
              <a:rPr lang="el-GR" sz="2400" dirty="0" smtClean="0"/>
              <a:t> σπουδών είναι δύο:</a:t>
            </a:r>
          </a:p>
          <a:p>
            <a:r>
              <a:rPr lang="el-GR" sz="2400" dirty="0" smtClean="0"/>
              <a:t>Καθαρά Μαθηματικά</a:t>
            </a:r>
          </a:p>
          <a:p>
            <a:r>
              <a:rPr lang="el-GR" sz="2400" dirty="0" smtClean="0"/>
              <a:t>Εφαρμοσμένα  Μαθηματικά</a:t>
            </a:r>
          </a:p>
          <a:p>
            <a:pPr>
              <a:buFont typeface="Wingdings 3" pitchFamily="18" charset="2"/>
              <a:buNone/>
            </a:pPr>
            <a:endParaRPr lang="el-GR" sz="2400" dirty="0" smtClean="0"/>
          </a:p>
        </p:txBody>
      </p:sp>
      <p:sp>
        <p:nvSpPr>
          <p:cNvPr id="2" name="1 - Τίτλος"/>
          <p:cNvSpPr>
            <a:spLocks noGrp="1"/>
          </p:cNvSpPr>
          <p:nvPr>
            <p:ph type="title"/>
          </p:nvPr>
        </p:nvSpPr>
        <p:spPr>
          <a:xfrm>
            <a:off x="428596" y="274638"/>
            <a:ext cx="8258204" cy="1143000"/>
          </a:xfrm>
        </p:spPr>
        <p:txBody>
          <a:bodyPr/>
          <a:lstStyle/>
          <a:p>
            <a:pPr fontAlgn="auto">
              <a:spcAft>
                <a:spcPts val="0"/>
              </a:spcAft>
              <a:defRPr/>
            </a:pPr>
            <a:r>
              <a:rPr lang="el-GR" dirty="0" smtClean="0">
                <a:solidFill>
                  <a:srgbClr val="0066FF"/>
                </a:solidFill>
              </a:rPr>
              <a:t>ΣΠΟΥΔΕΣ/ΕΚΠΑΙΔΕΥΣΗ</a:t>
            </a:r>
            <a:endParaRPr lang="el-GR" dirty="0">
              <a:solidFill>
                <a:srgbClr val="0066FF"/>
              </a:solidFill>
            </a:endParaRPr>
          </a:p>
        </p:txBody>
      </p:sp>
      <p:pic>
        <p:nvPicPr>
          <p:cNvPr id="4" name="3 - Εικόνα" descr="images.jpg"/>
          <p:cNvPicPr>
            <a:picLocks noChangeAspect="1"/>
          </p:cNvPicPr>
          <p:nvPr/>
        </p:nvPicPr>
        <p:blipFill>
          <a:blip r:embed="rId3"/>
          <a:stretch>
            <a:fillRect/>
          </a:stretch>
        </p:blipFill>
        <p:spPr>
          <a:xfrm>
            <a:off x="4857752" y="2717049"/>
            <a:ext cx="4286248" cy="4140952"/>
          </a:xfrm>
          <a:prstGeom prst="rect">
            <a:avLst/>
          </a:prstGeom>
        </p:spPr>
      </p:pic>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images 1.jpg"/>
          <p:cNvPicPr>
            <a:picLocks noChangeAspect="1"/>
          </p:cNvPicPr>
          <p:nvPr/>
        </p:nvPicPr>
        <p:blipFill>
          <a:blip r:embed="rId3"/>
          <a:stretch>
            <a:fillRect/>
          </a:stretch>
        </p:blipFill>
        <p:spPr>
          <a:xfrm>
            <a:off x="5164559" y="3857628"/>
            <a:ext cx="3979441" cy="3000372"/>
          </a:xfrm>
          <a:prstGeom prst="rect">
            <a:avLst/>
          </a:prstGeom>
        </p:spPr>
      </p:pic>
      <p:sp>
        <p:nvSpPr>
          <p:cNvPr id="21505" name="1 - Θέση περιεχομένου"/>
          <p:cNvSpPr>
            <a:spLocks noGrp="1"/>
          </p:cNvSpPr>
          <p:nvPr>
            <p:ph idx="1"/>
          </p:nvPr>
        </p:nvSpPr>
        <p:spPr/>
        <p:txBody>
          <a:bodyPr/>
          <a:lstStyle/>
          <a:p>
            <a:r>
              <a:rPr lang="el-GR" sz="2400" dirty="0" smtClean="0"/>
              <a:t>Βιοστατιστική</a:t>
            </a:r>
          </a:p>
          <a:p>
            <a:r>
              <a:rPr lang="el-GR" sz="2400" dirty="0" smtClean="0"/>
              <a:t>Λογική &amp; Θεωρία Αλγορίθμων και Υπολογισμού</a:t>
            </a:r>
          </a:p>
          <a:p>
            <a:r>
              <a:rPr lang="el-GR" sz="2400" dirty="0" smtClean="0"/>
              <a:t>Οικονομική Επιστήμη</a:t>
            </a:r>
          </a:p>
          <a:p>
            <a:r>
              <a:rPr lang="el-GR" sz="2400" dirty="0" smtClean="0"/>
              <a:t>Περιβαλλοντικές Επιστήμες</a:t>
            </a:r>
          </a:p>
          <a:p>
            <a:r>
              <a:rPr lang="el-GR" sz="2400" dirty="0" smtClean="0"/>
              <a:t>Πολιτική Οικονομία &amp; Οικονομική Πολιτική</a:t>
            </a:r>
          </a:p>
          <a:p>
            <a:r>
              <a:rPr lang="el-GR" sz="2400" dirty="0" smtClean="0"/>
              <a:t>Μαθηματικά, Υπολογιστικά Μαθηματικά, Πληροφορική και Στατιστική </a:t>
            </a:r>
          </a:p>
        </p:txBody>
      </p:sp>
      <p:sp>
        <p:nvSpPr>
          <p:cNvPr id="3" name="2 - Τίτλος"/>
          <p:cNvSpPr>
            <a:spLocks noGrp="1"/>
          </p:cNvSpPr>
          <p:nvPr>
            <p:ph type="title"/>
          </p:nvPr>
        </p:nvSpPr>
        <p:spPr>
          <a:xfrm>
            <a:off x="428596" y="285728"/>
            <a:ext cx="8258204" cy="1143000"/>
          </a:xfrm>
        </p:spPr>
        <p:txBody>
          <a:bodyPr/>
          <a:lstStyle/>
          <a:p>
            <a:pPr fontAlgn="auto">
              <a:spcAft>
                <a:spcPts val="0"/>
              </a:spcAft>
              <a:defRPr/>
            </a:pPr>
            <a:r>
              <a:rPr lang="el-GR" dirty="0" smtClean="0">
                <a:solidFill>
                  <a:srgbClr val="0066FF"/>
                </a:solidFill>
              </a:rPr>
              <a:t>ΜΕΤΑΠΤΥΧΙΑΚΕΣ  ΣΠΟΥΔΕΣ</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μαθηματιος 1.jpg"/>
          <p:cNvPicPr>
            <a:picLocks noChangeAspect="1"/>
          </p:cNvPicPr>
          <p:nvPr/>
        </p:nvPicPr>
        <p:blipFill>
          <a:blip r:embed="rId3" cstate="print"/>
          <a:stretch>
            <a:fillRect/>
          </a:stretch>
        </p:blipFill>
        <p:spPr>
          <a:xfrm>
            <a:off x="0" y="0"/>
            <a:ext cx="8715404" cy="6858000"/>
          </a:xfrm>
          <a:prstGeom prst="rect">
            <a:avLst/>
          </a:prstGeom>
        </p:spPr>
      </p:pic>
      <p:sp>
        <p:nvSpPr>
          <p:cNvPr id="22529" name="1 - Θέση περιεχομένου"/>
          <p:cNvSpPr>
            <a:spLocks noGrp="1"/>
          </p:cNvSpPr>
          <p:nvPr>
            <p:ph idx="1"/>
          </p:nvPr>
        </p:nvSpPr>
        <p:spPr>
          <a:xfrm>
            <a:off x="500034" y="2285992"/>
            <a:ext cx="8186737" cy="3721100"/>
          </a:xfrm>
        </p:spPr>
        <p:txBody>
          <a:bodyPr/>
          <a:lstStyle/>
          <a:p>
            <a:pPr>
              <a:buFont typeface="Wingdings 3" pitchFamily="18" charset="2"/>
              <a:buNone/>
            </a:pPr>
            <a:r>
              <a:rPr lang="el-GR" sz="2400" dirty="0" smtClean="0"/>
              <a:t>Ο Μαθηματικός εργάζεται κυρίως ατομικά, αλλά</a:t>
            </a:r>
          </a:p>
          <a:p>
            <a:pPr>
              <a:buFont typeface="Wingdings 3" pitchFamily="18" charset="2"/>
              <a:buNone/>
            </a:pPr>
            <a:r>
              <a:rPr lang="el-GR" sz="2400" dirty="0" smtClean="0"/>
              <a:t> και ομαδικά, ενώ μπορεί να χρειαστεί να </a:t>
            </a:r>
          </a:p>
          <a:p>
            <a:pPr>
              <a:buFont typeface="Wingdings 3" pitchFamily="18" charset="2"/>
              <a:buNone/>
            </a:pPr>
            <a:r>
              <a:rPr lang="el-GR" sz="2400" dirty="0" smtClean="0"/>
              <a:t>μετακινηθεί σε τοποθεσίες μετρήσεων ή μελετών.</a:t>
            </a:r>
          </a:p>
          <a:p>
            <a:pPr>
              <a:buFont typeface="Wingdings 3" pitchFamily="18" charset="2"/>
              <a:buNone/>
            </a:pPr>
            <a:r>
              <a:rPr lang="el-GR" sz="2400" dirty="0" smtClean="0"/>
              <a:t> Εργάζεται συνήθως σε γραφεία ή αίθουσες, ενώ </a:t>
            </a:r>
          </a:p>
          <a:p>
            <a:pPr>
              <a:buFont typeface="Wingdings 3" pitchFamily="18" charset="2"/>
              <a:buNone/>
            </a:pPr>
            <a:r>
              <a:rPr lang="el-GR" sz="2400" dirty="0" smtClean="0"/>
              <a:t>Σπάνια σε εξωτερικούς χώρους για τη διεξαγωγή</a:t>
            </a:r>
          </a:p>
          <a:p>
            <a:pPr>
              <a:buFont typeface="Wingdings 3" pitchFamily="18" charset="2"/>
              <a:buNone/>
            </a:pPr>
            <a:r>
              <a:rPr lang="el-GR" sz="2400" dirty="0" smtClean="0"/>
              <a:t>παρατηρήσεων και μετρήσεων διαφόρων φαινο-</a:t>
            </a:r>
          </a:p>
          <a:p>
            <a:pPr>
              <a:buFont typeface="Wingdings 3" pitchFamily="18" charset="2"/>
              <a:buNone/>
            </a:pPr>
            <a:r>
              <a:rPr lang="el-GR" sz="2400" dirty="0" smtClean="0"/>
              <a:t>μένων.   </a:t>
            </a:r>
          </a:p>
        </p:txBody>
      </p:sp>
      <p:sp>
        <p:nvSpPr>
          <p:cNvPr id="3" name="2 - Τίτλος"/>
          <p:cNvSpPr>
            <a:spLocks noGrp="1"/>
          </p:cNvSpPr>
          <p:nvPr>
            <p:ph type="title"/>
          </p:nvPr>
        </p:nvSpPr>
        <p:spPr>
          <a:xfrm>
            <a:off x="428596" y="285728"/>
            <a:ext cx="8258204" cy="1511288"/>
          </a:xfrm>
        </p:spPr>
        <p:txBody>
          <a:bodyPr/>
          <a:lstStyle/>
          <a:p>
            <a:pPr fontAlgn="auto">
              <a:spcAft>
                <a:spcPts val="0"/>
              </a:spcAft>
              <a:defRPr/>
            </a:pPr>
            <a:r>
              <a:rPr lang="el-GR" dirty="0" smtClean="0">
                <a:solidFill>
                  <a:srgbClr val="0066FF"/>
                </a:solidFill>
              </a:rPr>
              <a:t>ΣΥΝΘΗΚΕΣ  ΕΡΓΑΣΙΑΣ</a:t>
            </a:r>
            <a:endParaRPr lang="el-GR" dirty="0">
              <a:solidFill>
                <a:srgbClr val="0066FF"/>
              </a:solidFill>
            </a:endParaRPr>
          </a:p>
        </p:txBody>
      </p:sp>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imagesCA35PQOB.jpg"/>
          <p:cNvPicPr>
            <a:picLocks noChangeAspect="1"/>
          </p:cNvPicPr>
          <p:nvPr/>
        </p:nvPicPr>
        <p:blipFill>
          <a:blip r:embed="rId3"/>
          <a:stretch>
            <a:fillRect/>
          </a:stretch>
        </p:blipFill>
        <p:spPr>
          <a:xfrm>
            <a:off x="5357818" y="1071546"/>
            <a:ext cx="3214710" cy="2981385"/>
          </a:xfrm>
          <a:prstGeom prst="rect">
            <a:avLst/>
          </a:prstGeom>
        </p:spPr>
      </p:pic>
      <p:sp>
        <p:nvSpPr>
          <p:cNvPr id="2" name="1 - Θέση περιεχομένου"/>
          <p:cNvSpPr>
            <a:spLocks noGrp="1"/>
          </p:cNvSpPr>
          <p:nvPr>
            <p:ph idx="1"/>
          </p:nvPr>
        </p:nvSpPr>
        <p:spPr>
          <a:xfrm>
            <a:off x="428625" y="1214438"/>
            <a:ext cx="8229600" cy="4740275"/>
          </a:xfrm>
        </p:spPr>
        <p:txBody>
          <a:bodyPr>
            <a:normAutofit fontScale="92500" lnSpcReduction="10000"/>
          </a:bodyPr>
          <a:lstStyle/>
          <a:p>
            <a:pPr marL="365760" indent="-256032" fontAlgn="auto">
              <a:spcAft>
                <a:spcPts val="0"/>
              </a:spcAft>
              <a:buFont typeface="Wingdings" pitchFamily="2" charset="2"/>
              <a:buChar char="§"/>
              <a:defRPr/>
            </a:pPr>
            <a:r>
              <a:rPr lang="el-GR" sz="2400" dirty="0" smtClean="0"/>
              <a:t>Το ευρύ πεδίο γνώσεων</a:t>
            </a:r>
          </a:p>
          <a:p>
            <a:pPr marL="365760" indent="-256032" fontAlgn="auto">
              <a:spcAft>
                <a:spcPts val="0"/>
              </a:spcAft>
              <a:buFont typeface="Wingdings" pitchFamily="2" charset="2"/>
              <a:buChar char="§"/>
              <a:defRPr/>
            </a:pPr>
            <a:r>
              <a:rPr lang="el-GR" sz="2400" dirty="0" smtClean="0"/>
              <a:t>Η προσωπικότητα</a:t>
            </a:r>
          </a:p>
          <a:p>
            <a:pPr marL="365760" indent="-256032" fontAlgn="auto">
              <a:spcAft>
                <a:spcPts val="0"/>
              </a:spcAft>
              <a:buFont typeface="Wingdings" pitchFamily="2" charset="2"/>
              <a:buChar char="§"/>
              <a:defRPr/>
            </a:pPr>
            <a:r>
              <a:rPr lang="el-GR" sz="2400" dirty="0" smtClean="0"/>
              <a:t>Η επιμονή &amp; υπομονή</a:t>
            </a:r>
          </a:p>
          <a:p>
            <a:pPr marL="365760" indent="-256032" fontAlgn="auto">
              <a:spcAft>
                <a:spcPts val="0"/>
              </a:spcAft>
              <a:buFont typeface="Wingdings" pitchFamily="2" charset="2"/>
              <a:buChar char="§"/>
              <a:defRPr/>
            </a:pPr>
            <a:r>
              <a:rPr lang="el-GR" sz="2400" dirty="0" smtClean="0"/>
              <a:t>Η κατανόηση</a:t>
            </a:r>
          </a:p>
          <a:p>
            <a:pPr marL="365760" indent="-256032" fontAlgn="auto">
              <a:spcAft>
                <a:spcPts val="0"/>
              </a:spcAft>
              <a:buFont typeface="Wingdings" pitchFamily="2" charset="2"/>
              <a:buChar char="§"/>
              <a:defRPr/>
            </a:pPr>
            <a:r>
              <a:rPr lang="el-GR" sz="2400" dirty="0" smtClean="0"/>
              <a:t>Η θετική σκέψη</a:t>
            </a:r>
          </a:p>
          <a:p>
            <a:pPr marL="365760" indent="-256032" fontAlgn="auto">
              <a:spcAft>
                <a:spcPts val="0"/>
              </a:spcAft>
              <a:buFont typeface="Wingdings" pitchFamily="2" charset="2"/>
              <a:buChar char="§"/>
              <a:defRPr/>
            </a:pPr>
            <a:r>
              <a:rPr lang="el-GR" sz="2400" dirty="0" smtClean="0"/>
              <a:t>Η ευστροφία</a:t>
            </a:r>
          </a:p>
          <a:p>
            <a:pPr marL="365760" indent="-256032" fontAlgn="auto">
              <a:spcAft>
                <a:spcPts val="0"/>
              </a:spcAft>
              <a:buFont typeface="Wingdings" pitchFamily="2" charset="2"/>
              <a:buChar char="§"/>
              <a:defRPr/>
            </a:pPr>
            <a:r>
              <a:rPr lang="el-GR" sz="2400" dirty="0" smtClean="0"/>
              <a:t>Η υπολογιστική ικανότητα</a:t>
            </a:r>
          </a:p>
          <a:p>
            <a:pPr marL="365760" indent="-256032" fontAlgn="auto">
              <a:spcAft>
                <a:spcPts val="0"/>
              </a:spcAft>
              <a:buFont typeface="Wingdings" pitchFamily="2" charset="2"/>
              <a:buChar char="§"/>
              <a:defRPr/>
            </a:pPr>
            <a:r>
              <a:rPr lang="el-GR" sz="2400" dirty="0" smtClean="0"/>
              <a:t>Η επινοητικότητα &amp; η παρατηρητικότητα</a:t>
            </a:r>
          </a:p>
          <a:p>
            <a:pPr marL="365760" indent="-256032" fontAlgn="auto">
              <a:spcAft>
                <a:spcPts val="0"/>
              </a:spcAft>
              <a:buFont typeface="Wingdings" pitchFamily="2" charset="2"/>
              <a:buChar char="§"/>
              <a:defRPr/>
            </a:pPr>
            <a:r>
              <a:rPr lang="el-GR" sz="2400" dirty="0" smtClean="0"/>
              <a:t>Η εγκαρδιότητα</a:t>
            </a:r>
          </a:p>
          <a:p>
            <a:pPr marL="365760" indent="-256032" fontAlgn="auto">
              <a:spcAft>
                <a:spcPts val="0"/>
              </a:spcAft>
              <a:buFont typeface="Wingdings" pitchFamily="2" charset="2"/>
              <a:buChar char="§"/>
              <a:defRPr/>
            </a:pPr>
            <a:r>
              <a:rPr lang="el-GR" sz="2400" dirty="0" smtClean="0"/>
              <a:t>Κοινωνική επιδεξιότητα</a:t>
            </a:r>
          </a:p>
          <a:p>
            <a:pPr marL="365760" indent="-256032" fontAlgn="auto">
              <a:spcAft>
                <a:spcPts val="0"/>
              </a:spcAft>
              <a:buFont typeface="Wingdings" pitchFamily="2" charset="2"/>
              <a:buChar char="§"/>
              <a:defRPr/>
            </a:pPr>
            <a:r>
              <a:rPr lang="el-GR" sz="2400" dirty="0" smtClean="0"/>
              <a:t>Δυναμισμός</a:t>
            </a:r>
          </a:p>
          <a:p>
            <a:pPr marL="365760" indent="-256032" fontAlgn="auto">
              <a:spcAft>
                <a:spcPts val="0"/>
              </a:spcAft>
              <a:buFont typeface="Wingdings" pitchFamily="2" charset="2"/>
              <a:buChar char="§"/>
              <a:defRPr/>
            </a:pPr>
            <a:r>
              <a:rPr lang="el-GR" sz="2400" dirty="0" smtClean="0"/>
              <a:t>Ηρεμία </a:t>
            </a:r>
          </a:p>
          <a:p>
            <a:pPr marL="365760" indent="-256032" fontAlgn="auto">
              <a:spcAft>
                <a:spcPts val="0"/>
              </a:spcAft>
              <a:buFont typeface="Wingdings" pitchFamily="2" charset="2"/>
              <a:buChar char="§"/>
              <a:defRPr/>
            </a:pPr>
            <a:r>
              <a:rPr lang="el-GR" sz="2400" dirty="0" smtClean="0"/>
              <a:t>Χιούμορ</a:t>
            </a:r>
          </a:p>
          <a:p>
            <a:pPr marL="365760" indent="-256032" fontAlgn="auto">
              <a:spcAft>
                <a:spcPts val="0"/>
              </a:spcAft>
              <a:buFont typeface="Wingdings" pitchFamily="2" charset="2"/>
              <a:buChar char="§"/>
              <a:defRPr/>
            </a:pPr>
            <a:endParaRPr lang="el-GR" sz="2400" dirty="0" smtClean="0"/>
          </a:p>
          <a:p>
            <a:pPr marL="365760" indent="-256032" fontAlgn="auto">
              <a:spcAft>
                <a:spcPts val="0"/>
              </a:spcAft>
              <a:buFont typeface="Wingdings" pitchFamily="2" charset="2"/>
              <a:buChar char="§"/>
              <a:defRPr/>
            </a:pPr>
            <a:endParaRPr lang="el-GR" sz="2400" dirty="0" smtClean="0"/>
          </a:p>
          <a:p>
            <a:pPr marL="365760" indent="-256032" fontAlgn="auto">
              <a:spcAft>
                <a:spcPts val="0"/>
              </a:spcAft>
              <a:buFont typeface="Wingdings" pitchFamily="2" charset="2"/>
              <a:buChar char="§"/>
              <a:defRPr/>
            </a:pPr>
            <a:endParaRPr lang="el-GR" sz="2400" dirty="0" smtClean="0"/>
          </a:p>
          <a:p>
            <a:pPr marL="365760" indent="-256032" fontAlgn="auto">
              <a:spcAft>
                <a:spcPts val="0"/>
              </a:spcAft>
              <a:buFont typeface="Wingdings" pitchFamily="2" charset="2"/>
              <a:buChar char="§"/>
              <a:defRPr/>
            </a:pPr>
            <a:endParaRPr lang="el-GR" sz="2400" dirty="0" smtClean="0"/>
          </a:p>
          <a:p>
            <a:pPr marL="365760" indent="-256032" fontAlgn="auto">
              <a:spcAft>
                <a:spcPts val="0"/>
              </a:spcAft>
              <a:buFont typeface="Wingdings 3"/>
              <a:buNone/>
              <a:defRPr/>
            </a:pPr>
            <a:endParaRPr lang="el-GR" sz="2400" dirty="0" smtClean="0"/>
          </a:p>
          <a:p>
            <a:pPr marL="365760" indent="-256032" fontAlgn="auto">
              <a:spcAft>
                <a:spcPts val="0"/>
              </a:spcAft>
              <a:buFont typeface="Wingdings" pitchFamily="2" charset="2"/>
              <a:buChar char="§"/>
              <a:defRPr/>
            </a:pPr>
            <a:endParaRPr lang="el-GR" sz="2400" dirty="0"/>
          </a:p>
        </p:txBody>
      </p:sp>
      <p:sp>
        <p:nvSpPr>
          <p:cNvPr id="3" name="2 - Τίτλος"/>
          <p:cNvSpPr>
            <a:spLocks noGrp="1"/>
          </p:cNvSpPr>
          <p:nvPr>
            <p:ph type="title"/>
          </p:nvPr>
        </p:nvSpPr>
        <p:spPr/>
        <p:txBody>
          <a:bodyPr/>
          <a:lstStyle/>
          <a:p>
            <a:pPr fontAlgn="auto">
              <a:spcAft>
                <a:spcPts val="0"/>
              </a:spcAft>
              <a:defRPr/>
            </a:pPr>
            <a:r>
              <a:rPr lang="el-GR" dirty="0" smtClean="0">
                <a:solidFill>
                  <a:srgbClr val="0066FF"/>
                </a:solidFill>
              </a:rPr>
              <a:t>ΙΚΑΝΟΤΗΤΕΣ &amp; ΔΕΞΙΟΤΗΤΕΣ</a:t>
            </a:r>
            <a:endParaRPr lang="el-GR" dirty="0">
              <a:solidFill>
                <a:srgbClr val="0066FF"/>
              </a:solidFill>
            </a:endParaRPr>
          </a:p>
        </p:txBody>
      </p:sp>
    </p:spTree>
  </p:cSld>
  <p:clrMapOvr>
    <a:masterClrMapping/>
  </p:clrMapOvr>
  <p:transition>
    <p:zoom dir="i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linds(horizontal)">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blinds(horizontal)">
                                      <p:cBhvr>
                                        <p:cTn id="42" dur="5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blinds(horizontal)">
                                      <p:cBhvr>
                                        <p:cTn id="47" dur="5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blinds(horizontal)">
                                      <p:cBhvr>
                                        <p:cTn id="52" dur="500"/>
                                        <p:tgtEl>
                                          <p:spTgt spid="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blinds(horizontal)">
                                      <p:cBhvr>
                                        <p:cTn id="57" dur="500"/>
                                        <p:tgtEl>
                                          <p:spTgt spid="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
                                            <p:txEl>
                                              <p:pRg st="11" end="11"/>
                                            </p:txEl>
                                          </p:spTgt>
                                        </p:tgtEl>
                                        <p:attrNameLst>
                                          <p:attrName>style.visibility</p:attrName>
                                        </p:attrNameLst>
                                      </p:cBhvr>
                                      <p:to>
                                        <p:strVal val="visible"/>
                                      </p:to>
                                    </p:set>
                                    <p:animEffect transition="in" filter="blinds(horizontal)">
                                      <p:cBhvr>
                                        <p:cTn id="62" dur="500"/>
                                        <p:tgtEl>
                                          <p:spTgt spid="2">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
                                            <p:txEl>
                                              <p:pRg st="12" end="12"/>
                                            </p:txEl>
                                          </p:spTgt>
                                        </p:tgtEl>
                                        <p:attrNameLst>
                                          <p:attrName>style.visibility</p:attrName>
                                        </p:attrNameLst>
                                      </p:cBhvr>
                                      <p:to>
                                        <p:strVal val="visible"/>
                                      </p:to>
                                    </p:set>
                                    <p:animEffect transition="in" filter="blinds(horizontal)">
                                      <p:cBhvr>
                                        <p:cTn id="6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Συγκέντρωση">
  <a:themeElements>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Συγκέντρωση">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Αφθονία">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2.xml><?xml version="1.0" encoding="utf-8"?>
<a:themeOverride xmlns:a="http://schemas.openxmlformats.org/drawingml/2006/main">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3.xml><?xml version="1.0" encoding="utf-8"?>
<a:themeOverride xmlns:a="http://schemas.openxmlformats.org/drawingml/2006/main">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4.xml><?xml version="1.0" encoding="utf-8"?>
<a:themeOverride xmlns:a="http://schemas.openxmlformats.org/drawingml/2006/main">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Concourse</Template>
  <TotalTime>892</TotalTime>
  <Words>419</Words>
  <Application>Microsoft Office PowerPoint</Application>
  <PresentationFormat>Προβολή στην οθόνη (4:3)</PresentationFormat>
  <Paragraphs>109</Paragraphs>
  <Slides>17</Slides>
  <Notes>2</Notes>
  <HiddenSlides>0</HiddenSlides>
  <MMClips>0</MMClips>
  <ScaleCrop>false</ScaleCrop>
  <HeadingPairs>
    <vt:vector size="4" baseType="variant">
      <vt:variant>
        <vt:lpstr>Θέμα</vt:lpstr>
      </vt:variant>
      <vt:variant>
        <vt:i4>1</vt:i4>
      </vt:variant>
      <vt:variant>
        <vt:lpstr>Τίτλοι διαφανειών</vt:lpstr>
      </vt:variant>
      <vt:variant>
        <vt:i4>17</vt:i4>
      </vt:variant>
    </vt:vector>
  </HeadingPairs>
  <TitlesOfParts>
    <vt:vector size="18" baseType="lpstr">
      <vt:lpstr>Συγκέντρωση</vt:lpstr>
      <vt:lpstr>Διαφάνεια 1</vt:lpstr>
      <vt:lpstr>ΜΑΘΗΜΑΤΙΚΟΣ</vt:lpstr>
      <vt:lpstr>Διαφάνεια 3</vt:lpstr>
      <vt:lpstr>ΟΡΙΣΜΟΣ ΕΠΑΓΓΕΛΜΑΤΟΣ</vt:lpstr>
      <vt:lpstr>ΠΕΡΙΓΡΑΦΗ ΕΠΑΓΓΕΛΜΑΤΟΣ</vt:lpstr>
      <vt:lpstr>ΣΠΟΥΔΕΣ/ΕΚΠΑΙΔΕΥΣΗ</vt:lpstr>
      <vt:lpstr>ΜΕΤΑΠΤΥΧΙΑΚΕΣ  ΣΠΟΥΔΕΣ</vt:lpstr>
      <vt:lpstr>ΣΥΝΘΗΚΕΣ  ΕΡΓΑΣΙΑΣ</vt:lpstr>
      <vt:lpstr>ΙΚΑΝΟΤΗΤΕΣ &amp; ΔΕΞΙΟΤΗΤΕΣ</vt:lpstr>
      <vt:lpstr>Διαφάνεια 10</vt:lpstr>
      <vt:lpstr>ΠΡΟΟΠΤΙΚΕΣ ΕΠΑΓΓΕΛΜΑΤΟΣ</vt:lpstr>
      <vt:lpstr>Διαφάνεια 12</vt:lpstr>
      <vt:lpstr>ΠΑΡΑΤΗΡΗΣΕΙΣ</vt:lpstr>
      <vt:lpstr>ΣΧΟΛΙΑ/ ΣΥΜΠΕΡΑΣΜΑΤΑ</vt:lpstr>
      <vt:lpstr>Ευχαριστούμε:</vt:lpstr>
      <vt:lpstr>Διαφάνεια 16</vt:lpstr>
      <vt:lpstr>Διαφάνεια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ΜΑΘΗΜΑΤΙΚΟΣ</dc:title>
  <dc:creator>ΔΗΜΗΤΡΗΣ</dc:creator>
  <cp:lastModifiedBy>ΔΗΜΗΤΡΗΣ</cp:lastModifiedBy>
  <cp:revision>89</cp:revision>
  <dcterms:created xsi:type="dcterms:W3CDTF">2014-03-01T10:41:23Z</dcterms:created>
  <dcterms:modified xsi:type="dcterms:W3CDTF">2014-05-14T17:20:16Z</dcterms:modified>
</cp:coreProperties>
</file>