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9" r:id="rId4"/>
    <p:sldId id="264" r:id="rId5"/>
    <p:sldId id="262" r:id="rId6"/>
    <p:sldId id="263" r:id="rId7"/>
    <p:sldId id="266"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42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D3F1D1C4-C2D9-4231-9FB2-B2D9D97AA41D}"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09/06/2015</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342CEA3-3058-4D43-AE35-B3DA76CB4003}" type="datetimeFigureOut">
              <a:rPr lang="el-GR" smtClean="0"/>
              <a:pPr/>
              <a:t>09/06/2015</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What%20Have%20We%20Done-%20Anti-Bullying%20Short%20Film%20(Ages%2013+).mp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Γ΄ Γυμνασίου Αγ. Γεωργίου</a:t>
            </a:r>
          </a:p>
          <a:p>
            <a:r>
              <a:rPr lang="el-GR" dirty="0" smtClean="0"/>
              <a:t>Σχολικό Έτος: 2014-2015</a:t>
            </a:r>
            <a:endParaRPr lang="el-GR" dirty="0"/>
          </a:p>
        </p:txBody>
      </p:sp>
      <p:sp>
        <p:nvSpPr>
          <p:cNvPr id="2" name="1 - Τίτλος"/>
          <p:cNvSpPr>
            <a:spLocks noGrp="1"/>
          </p:cNvSpPr>
          <p:nvPr>
            <p:ph type="ctrTitle"/>
          </p:nvPr>
        </p:nvSpPr>
        <p:spPr/>
        <p:txBody>
          <a:bodyPr/>
          <a:lstStyle/>
          <a:p>
            <a:r>
              <a:rPr lang="el-GR" dirty="0" smtClean="0"/>
              <a:t>ΠΡΟΓΡΑΜΜΑ ΑΓΩΓΗΣ ΥΓΕΙΑΣ</a:t>
            </a:r>
            <a:br>
              <a:rPr lang="el-GR" dirty="0" smtClean="0"/>
            </a:br>
            <a:r>
              <a:rPr lang="el-GR" dirty="0" smtClean="0"/>
              <a:t>« Η ΣΧΟΛΙΚΗ ΒΙΑ ΜΕ ΑΦΟΡΑ»</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0000"/>
                </a:solidFill>
              </a:rPr>
              <a:t>ΟΡΙΣΜΟΣ ΕΝΔΟΣΧΟΛΙΚΗΣ ΒΙΑΣ</a:t>
            </a:r>
            <a:endParaRPr lang="el-GR" dirty="0">
              <a:solidFill>
                <a:srgbClr val="FF0000"/>
              </a:solidFill>
            </a:endParaRPr>
          </a:p>
        </p:txBody>
      </p:sp>
      <p:sp>
        <p:nvSpPr>
          <p:cNvPr id="3" name="2 - Θέση περιεχομένου"/>
          <p:cNvSpPr>
            <a:spLocks noGrp="1"/>
          </p:cNvSpPr>
          <p:nvPr>
            <p:ph sz="quarter" idx="1"/>
          </p:nvPr>
        </p:nvSpPr>
        <p:spPr/>
        <p:txBody>
          <a:bodyPr>
            <a:normAutofit/>
          </a:bodyPr>
          <a:lstStyle/>
          <a:p>
            <a:pPr>
              <a:buNone/>
            </a:pPr>
            <a:r>
              <a:rPr lang="el-GR" dirty="0" smtClean="0"/>
              <a:t>    Ο όρος «εκφοβισμός και βία στο σχολείο» (</a:t>
            </a:r>
            <a:r>
              <a:rPr lang="el-GR" dirty="0" err="1" smtClean="0"/>
              <a:t>school</a:t>
            </a:r>
            <a:r>
              <a:rPr lang="el-GR" dirty="0" smtClean="0"/>
              <a:t> </a:t>
            </a:r>
            <a:r>
              <a:rPr lang="el-GR" dirty="0" err="1" smtClean="0"/>
              <a:t>bullying</a:t>
            </a:r>
            <a:r>
              <a:rPr lang="el-GR" dirty="0" smtClean="0"/>
              <a:t>), όπως και ο όρος «</a:t>
            </a:r>
            <a:r>
              <a:rPr lang="el-GR" dirty="0" err="1" smtClean="0"/>
              <a:t>θυματοποίηση</a:t>
            </a:r>
            <a:r>
              <a:rPr lang="el-GR" dirty="0" smtClean="0"/>
              <a:t>» (</a:t>
            </a:r>
            <a:r>
              <a:rPr lang="el-GR" dirty="0" err="1" smtClean="0"/>
              <a:t>victimization</a:t>
            </a:r>
            <a:r>
              <a:rPr lang="el-GR" dirty="0" smtClean="0"/>
              <a:t>) χρησιμοποιούνται για να περιγράψουν μια κατάσταση κατά την οποία ασκείται εσκεμμένη, απρόκλητη, συστηματική και επαναλαμβανόμενη βία και επιθετική συμπεριφορά με σκοπό την επιβολή, την καταδυνάστευση και την πρόκληση σωματικού και ψυχικού πόνου σε μαθητές από συμμαθητές τους, εντός και εκτός σχολείου.</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FF0000"/>
                </a:solidFill>
              </a:rPr>
              <a:t>ΣΤΑΤΙΣΤΙΚΑ ΣΤΟΙΧΕΙΑ</a:t>
            </a:r>
            <a:endParaRPr lang="el-GR" dirty="0">
              <a:solidFill>
                <a:srgbClr val="FF0000"/>
              </a:solidFill>
            </a:endParaRPr>
          </a:p>
        </p:txBody>
      </p:sp>
      <p:sp>
        <p:nvSpPr>
          <p:cNvPr id="3" name="2 - Θέση περιεχομένου"/>
          <p:cNvSpPr>
            <a:spLocks noGrp="1"/>
          </p:cNvSpPr>
          <p:nvPr>
            <p:ph sz="quarter" idx="1"/>
          </p:nvPr>
        </p:nvSpPr>
        <p:spPr/>
        <p:txBody>
          <a:bodyPr>
            <a:normAutofit/>
          </a:bodyPr>
          <a:lstStyle/>
          <a:p>
            <a:r>
              <a:rPr lang="el-GR" dirty="0" smtClean="0"/>
              <a:t>Στατιστικές μελέτες δείχνουν </a:t>
            </a:r>
            <a:r>
              <a:rPr lang="el-GR" dirty="0" err="1" smtClean="0"/>
              <a:t>οτι</a:t>
            </a:r>
            <a:r>
              <a:rPr lang="el-GR" dirty="0" smtClean="0"/>
              <a:t> το μεγαλύτερο ποσοστό μαθητών, τουλάχιστον μια φορά καθ' όλη τη σχολική τους πορεία έχουν υποστεί, έχουν γίνει θεατές ή και έχουν ασκήσει βία, λεκτική, ψυχολογική, σωματική καθώς τις περισσότερες φορές παραδέχονται  ότι το έκαναν για πλάκα!</a:t>
            </a:r>
          </a:p>
          <a:p>
            <a:endParaRPr lang="el-GR" dirty="0" smtClean="0"/>
          </a:p>
          <a:p>
            <a:r>
              <a:rPr lang="el-GR" dirty="0" smtClean="0"/>
              <a:t>Η Ελλάδα βρίσκεται στην τέταρτη θέση στα περιστατικά σχολικού εκφοβισμού με ποσοστό 31,98%</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74638"/>
            <a:ext cx="8329642" cy="1143000"/>
          </a:xfrm>
        </p:spPr>
        <p:txBody>
          <a:bodyPr>
            <a:normAutofit/>
          </a:bodyPr>
          <a:lstStyle/>
          <a:p>
            <a:r>
              <a:rPr lang="en-US" sz="3200" dirty="0" smtClean="0">
                <a:solidFill>
                  <a:srgbClr val="FF0000"/>
                </a:solidFill>
              </a:rPr>
              <a:t>MIA </a:t>
            </a:r>
            <a:r>
              <a:rPr lang="el-GR" sz="3200" dirty="0" smtClean="0">
                <a:solidFill>
                  <a:srgbClr val="FF0000"/>
                </a:solidFill>
              </a:rPr>
              <a:t>ΙΣΤΟΡΙΑ ΓΙΑ ΝΑ ΜΑΣ ΚΑΝΕΙ ΝΑ ΣΚΕΦΤΟΥΜΕ</a:t>
            </a:r>
            <a:endParaRPr lang="el-GR" sz="3200" dirty="0">
              <a:solidFill>
                <a:srgbClr val="FF0000"/>
              </a:solidFill>
            </a:endParaRPr>
          </a:p>
        </p:txBody>
      </p:sp>
      <p:sp>
        <p:nvSpPr>
          <p:cNvPr id="4" name="Ραβδωτό δεξιό βέλος 3">
            <a:hlinkClick r:id="rId2" action="ppaction://hlinkfile"/>
          </p:cNvPr>
          <p:cNvSpPr/>
          <p:nvPr/>
        </p:nvSpPr>
        <p:spPr>
          <a:xfrm>
            <a:off x="3059832" y="2132856"/>
            <a:ext cx="3384376" cy="259228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a:t>
            </a:r>
            <a:r>
              <a:rPr lang="el-GR" dirty="0" smtClean="0">
                <a:solidFill>
                  <a:srgbClr val="FF0000"/>
                </a:solidFill>
              </a:rPr>
              <a:t>ΘΕΣΗ ΠΑΡΑΤΗΡΗΤΩΝ</a:t>
            </a:r>
            <a:endParaRPr lang="el-GR" dirty="0">
              <a:solidFill>
                <a:srgbClr val="FF0000"/>
              </a:solidFill>
            </a:endParaRPr>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Αρκεί λοιπόν να μπούμε στη θέση του άλλου και να προσεγγίζουμε τα πράγματα κι από άλλη σκοπιά, σκεπτόμενοι τις συνέπειες των πράξεών μας όχι μόνο για τους ίδιους μας τους εαυτούς αλλά και για τους γύρω μας, ώστε να αποφύγουμε τόσο δυσάρεστες κι ακραίες καταστάσεις. </a:t>
            </a:r>
          </a:p>
          <a:p>
            <a:endParaRPr lang="el-GR" dirty="0" smtClean="0"/>
          </a:p>
          <a:p>
            <a:r>
              <a:rPr lang="el-GR" dirty="0" smtClean="0"/>
              <a:t>Παράλληλα, σπουδαίο ρόλο στην αποφυγή ή και αντιμετώπιση της </a:t>
            </a:r>
            <a:r>
              <a:rPr lang="el-GR" dirty="0" err="1" smtClean="0"/>
              <a:t>ενδοσχολικής</a:t>
            </a:r>
            <a:r>
              <a:rPr lang="el-GR" dirty="0" smtClean="0"/>
              <a:t> βίας διαδραματίζει και η στάση των παρατηρητών, οι οποίοι θα πρέπει σε κάθε περίπτωση να είναι ενεργή.</a:t>
            </a:r>
          </a:p>
          <a:p>
            <a:endParaRPr lang="el-GR" dirty="0" smtClean="0"/>
          </a:p>
          <a:p>
            <a:r>
              <a:rPr lang="el-GR" dirty="0" smtClean="0"/>
              <a:t>Οι ενεργοί θεατές είναι εκείνοι οι οποίοι επιλέγουν να μην παραμείνουν απλοί παρατηρητές, αλλά να αναλάβουν δράση και να βοηθήσουν το θύμα. Κι αυτό το κάνουν είτε απομακρύνοντας τους θύτες και αποθαρρύνοντάς τους να συνεχίσουν είτε μιλώντας σε κάποιο μεγαλύτερο. Σε αυτήν την κατηγορία παρατηρητών στηρίζεται κυρίως και η καταπολέμηση του φαινομένου του σχολικού εκφοβισμού.</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      </a:t>
            </a:r>
            <a:endParaRPr lang="el-GR" dirty="0"/>
          </a:p>
        </p:txBody>
      </p:sp>
      <p:sp>
        <p:nvSpPr>
          <p:cNvPr id="3" name="2 - Θέση περιεχομένου"/>
          <p:cNvSpPr>
            <a:spLocks noGrp="1"/>
          </p:cNvSpPr>
          <p:nvPr>
            <p:ph sz="quarter" idx="1"/>
          </p:nvPr>
        </p:nvSpPr>
        <p:spPr>
          <a:xfrm>
            <a:off x="357158" y="214290"/>
            <a:ext cx="8572560" cy="5805510"/>
          </a:xfrm>
        </p:spPr>
        <p:txBody>
          <a:bodyPr/>
          <a:lstStyle/>
          <a:p>
            <a:endParaRPr lang="el-GR" dirty="0" smtClean="0"/>
          </a:p>
          <a:p>
            <a:endParaRPr lang="el-GR" dirty="0" smtClean="0"/>
          </a:p>
          <a:p>
            <a:r>
              <a:rPr lang="el-GR" dirty="0" smtClean="0"/>
              <a:t>ΟΛΟΙ ΜΑΖΙ ΛΟΙΠΟΝ ΜΠΟΡΟΥΜΕ ΝΑ ΕΞΑΛΕΙΨΟΥΜΕ ΤΟ ΓΝΩΣΤΟ </a:t>
            </a:r>
            <a:r>
              <a:rPr lang="en-US" dirty="0" smtClean="0">
                <a:solidFill>
                  <a:srgbClr val="FF0000"/>
                </a:solidFill>
              </a:rPr>
              <a:t>BULLYING</a:t>
            </a:r>
            <a:r>
              <a:rPr lang="el-GR" dirty="0" smtClean="0"/>
              <a:t>, ΠΟΥ ΠΑΙΡΝΕΙ ΟΛΟ ΚΑΙ ΜΕΓΑΛΥΤΕΡΕΣ ΔΙΑΣΤΑΣΕΙΣ,</a:t>
            </a:r>
            <a:r>
              <a:rPr lang="en-US" dirty="0" smtClean="0"/>
              <a:t> </a:t>
            </a:r>
            <a:r>
              <a:rPr lang="el-GR" dirty="0" smtClean="0"/>
              <a:t>ΑΡΚΕΙ ΝΑ ΑΠΟΔΕΧΤΟΥΜΕ ΤΟ ΔΙΠΛΑΝΟ ΜΑΣ.</a:t>
            </a:r>
          </a:p>
          <a:p>
            <a:endParaRPr lang="el-GR" dirty="0" smtClean="0"/>
          </a:p>
          <a:p>
            <a:r>
              <a:rPr lang="el-GR" dirty="0" smtClean="0"/>
              <a:t>ΓΙΑΤΙ </a:t>
            </a:r>
            <a:r>
              <a:rPr lang="el-GR" dirty="0" smtClean="0">
                <a:solidFill>
                  <a:srgbClr val="FF0000"/>
                </a:solidFill>
              </a:rPr>
              <a:t>ΕΙΜΑΣΤΕ ΠΟΛΛΟΙ</a:t>
            </a:r>
            <a:r>
              <a:rPr lang="el-GR" dirty="0" smtClean="0"/>
              <a:t>!!! ΓΙΑΤΙ </a:t>
            </a:r>
            <a:r>
              <a:rPr lang="el-GR" dirty="0" smtClean="0">
                <a:solidFill>
                  <a:srgbClr val="FF0000"/>
                </a:solidFill>
              </a:rPr>
              <a:t>ΕΙΜΑΣΤΕ</a:t>
            </a:r>
            <a:r>
              <a:rPr lang="el-GR" dirty="0" smtClean="0"/>
              <a:t> </a:t>
            </a:r>
            <a:r>
              <a:rPr lang="el-GR" dirty="0" smtClean="0">
                <a:solidFill>
                  <a:srgbClr val="FF0000"/>
                </a:solidFill>
              </a:rPr>
              <a:t>ΜΑΖΙ!!!!!</a:t>
            </a:r>
          </a:p>
          <a:p>
            <a:endParaRPr lang="el-GR" dirty="0" smtClean="0"/>
          </a:p>
          <a:p>
            <a:pPr>
              <a:buNone/>
            </a:pPr>
            <a:r>
              <a:rPr lang="el-GR" dirty="0" smtClean="0"/>
              <a:t> </a:t>
            </a:r>
            <a:r>
              <a:rPr lang="el-GR" b="1" u="sng" dirty="0" smtClean="0">
                <a:solidFill>
                  <a:srgbClr val="FF0000"/>
                </a:solidFill>
              </a:rPr>
              <a:t>ΤΑ ΠΑΝΤΑ ΓΙΝΟΝΤΑΙ ΕΥΚΟΛΑ ΚΙ ΕΜΕΙΣ ΠΙΟ ΔΥΝΑΤΟΙ</a:t>
            </a:r>
            <a:r>
              <a:rPr lang="el-GR" dirty="0" smtClean="0">
                <a:solidFill>
                  <a:srgbClr val="FF0000"/>
                </a:solidFill>
              </a:rPr>
              <a:t>.</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796908"/>
          </a:xfrm>
        </p:spPr>
        <p:txBody>
          <a:bodyPr/>
          <a:lstStyle/>
          <a:p>
            <a:r>
              <a:rPr lang="el-GR" dirty="0" smtClean="0">
                <a:solidFill>
                  <a:srgbClr val="FF0000"/>
                </a:solidFill>
              </a:rPr>
              <a:t>Η ΣΧΟΛΙΚΗ ΒΙΑ ΜΕ ΑΦΟΡΑ</a:t>
            </a:r>
            <a:endParaRPr lang="el-GR" dirty="0">
              <a:solidFill>
                <a:srgbClr val="FF0000"/>
              </a:solidFill>
            </a:endParaRPr>
          </a:p>
        </p:txBody>
      </p:sp>
      <p:sp>
        <p:nvSpPr>
          <p:cNvPr id="3" name="2 - Θέση περιεχομένου"/>
          <p:cNvSpPr>
            <a:spLocks noGrp="1"/>
          </p:cNvSpPr>
          <p:nvPr>
            <p:ph sz="quarter" idx="1"/>
          </p:nvPr>
        </p:nvSpPr>
        <p:spPr>
          <a:xfrm>
            <a:off x="914400" y="1142984"/>
            <a:ext cx="7772400" cy="5500726"/>
          </a:xfrm>
        </p:spPr>
        <p:txBody>
          <a:bodyPr>
            <a:noAutofit/>
          </a:bodyPr>
          <a:lstStyle/>
          <a:p>
            <a:pPr>
              <a:buNone/>
            </a:pPr>
            <a:r>
              <a:rPr lang="el-GR" sz="1600" b="1" dirty="0" smtClean="0"/>
              <a:t>ΟΜΑΔΑ ΕΡΓΑΣΙΑΣ</a:t>
            </a:r>
            <a:endParaRPr lang="en-US" sz="1600" b="1" dirty="0" smtClean="0"/>
          </a:p>
          <a:p>
            <a:r>
              <a:rPr lang="el-GR" sz="1600" dirty="0" smtClean="0"/>
              <a:t>Βούλγαρη Ιωάννα</a:t>
            </a:r>
          </a:p>
          <a:p>
            <a:r>
              <a:rPr lang="el-GR" sz="1600" dirty="0" err="1" smtClean="0"/>
              <a:t>Γιώτης</a:t>
            </a:r>
            <a:r>
              <a:rPr lang="el-GR" sz="1600" dirty="0" smtClean="0"/>
              <a:t> Λουκάς</a:t>
            </a:r>
          </a:p>
          <a:p>
            <a:r>
              <a:rPr lang="el-GR" sz="1600" dirty="0" smtClean="0"/>
              <a:t>Γούλα Ειρήνη</a:t>
            </a:r>
          </a:p>
          <a:p>
            <a:r>
              <a:rPr lang="el-GR" sz="1600" dirty="0" smtClean="0"/>
              <a:t>Δημητρίου Ευαγγελία</a:t>
            </a:r>
          </a:p>
          <a:p>
            <a:r>
              <a:rPr lang="el-GR" sz="1600" dirty="0" err="1" smtClean="0"/>
              <a:t>Δούνης</a:t>
            </a:r>
            <a:r>
              <a:rPr lang="el-GR" sz="1600" dirty="0" smtClean="0"/>
              <a:t> Λουκάς</a:t>
            </a:r>
          </a:p>
          <a:p>
            <a:r>
              <a:rPr lang="el-GR" sz="1600" dirty="0" smtClean="0"/>
              <a:t>Κεφαλάς Κωνσταντίνος</a:t>
            </a:r>
          </a:p>
          <a:p>
            <a:r>
              <a:rPr lang="el-GR" sz="1600" dirty="0" smtClean="0"/>
              <a:t>Κολοβός Στέφανος</a:t>
            </a:r>
          </a:p>
          <a:p>
            <a:r>
              <a:rPr lang="el-GR" sz="1600" dirty="0" err="1" smtClean="0"/>
              <a:t>Κοντογεώργος</a:t>
            </a:r>
            <a:r>
              <a:rPr lang="el-GR" sz="1600" dirty="0" smtClean="0"/>
              <a:t> Βασίλης</a:t>
            </a:r>
          </a:p>
          <a:p>
            <a:r>
              <a:rPr lang="el-GR" sz="1600" dirty="0" err="1" smtClean="0"/>
              <a:t>Λιτσάι</a:t>
            </a:r>
            <a:r>
              <a:rPr lang="el-GR" sz="1600" dirty="0" smtClean="0"/>
              <a:t> Νεφέλη</a:t>
            </a:r>
          </a:p>
          <a:p>
            <a:r>
              <a:rPr lang="el-GR" sz="1600" dirty="0" err="1" smtClean="0"/>
              <a:t>Λοιδώρη</a:t>
            </a:r>
            <a:r>
              <a:rPr lang="el-GR" sz="1600" dirty="0" smtClean="0"/>
              <a:t> Λύδια</a:t>
            </a:r>
          </a:p>
          <a:p>
            <a:r>
              <a:rPr lang="el-GR" sz="1600" dirty="0" err="1" smtClean="0"/>
              <a:t>Μπίμη</a:t>
            </a:r>
            <a:r>
              <a:rPr lang="el-GR" sz="1600" dirty="0" smtClean="0"/>
              <a:t> Χαρούλα</a:t>
            </a:r>
          </a:p>
          <a:p>
            <a:r>
              <a:rPr lang="el-GR" sz="1600" dirty="0" smtClean="0"/>
              <a:t>Νικολάου Κωνσταντίνα</a:t>
            </a:r>
          </a:p>
          <a:p>
            <a:r>
              <a:rPr lang="el-GR" sz="1600" dirty="0" smtClean="0"/>
              <a:t>Πανταζή Σωτηρία                                                    </a:t>
            </a:r>
            <a:r>
              <a:rPr lang="el-GR" sz="1600" b="1" dirty="0" smtClean="0"/>
              <a:t>ΥΠΕΥΘΥΝΗ ΚΑΘΗΓΗΤΡΙΑ</a:t>
            </a:r>
          </a:p>
          <a:p>
            <a:r>
              <a:rPr lang="el-GR" sz="1600" dirty="0" err="1" smtClean="0"/>
              <a:t>Φερφυρή</a:t>
            </a:r>
            <a:r>
              <a:rPr lang="el-GR" sz="1600" dirty="0" smtClean="0"/>
              <a:t> Γρηγορία                                                        ΜΠΑΟΥΣΗ 	ΕΛΕΝΑ</a:t>
            </a:r>
          </a:p>
          <a:p>
            <a:r>
              <a:rPr lang="el-GR" sz="1600" dirty="0" err="1" smtClean="0"/>
              <a:t>Φιράι</a:t>
            </a:r>
            <a:r>
              <a:rPr lang="el-GR" sz="1600" dirty="0" smtClean="0"/>
              <a:t> </a:t>
            </a:r>
            <a:r>
              <a:rPr lang="el-GR" sz="1600" dirty="0" err="1" smtClean="0"/>
              <a:t>Γκρισίλντα</a:t>
            </a:r>
            <a:r>
              <a:rPr lang="el-GR" sz="1600" dirty="0" smtClean="0"/>
              <a:t>                                             </a:t>
            </a:r>
          </a:p>
          <a:p>
            <a:r>
              <a:rPr lang="el-GR" sz="1600" dirty="0" err="1" smtClean="0"/>
              <a:t>Χουσιάδας</a:t>
            </a:r>
            <a:r>
              <a:rPr lang="el-GR" sz="1600" dirty="0" smtClean="0"/>
              <a:t> Χρήστος</a:t>
            </a:r>
            <a:endParaRPr lang="el-GR"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219</TotalTime>
  <Words>378</Words>
  <Application>Microsoft Office PowerPoint</Application>
  <PresentationFormat>Προβολή στην οθόνη (4:3)</PresentationFormat>
  <Paragraphs>42</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Δικαιοσύνη</vt:lpstr>
      <vt:lpstr>ΠΡΟΓΡΑΜΜΑ ΑΓΩΓΗΣ ΥΓΕΙΑΣ « Η ΣΧΟΛΙΚΗ ΒΙΑ ΜΕ ΑΦΟΡΑ»</vt:lpstr>
      <vt:lpstr>ΟΡΙΣΜΟΣ ΕΝΔΟΣΧΟΛΙΚΗΣ ΒΙΑΣ</vt:lpstr>
      <vt:lpstr>ΣΤΑΤΙΣΤΙΚΑ ΣΤΟΙΧΕΙΑ</vt:lpstr>
      <vt:lpstr>MIA ΙΣΤΟΡΙΑ ΓΙΑ ΝΑ ΜΑΣ ΚΑΝΕΙ ΝΑ ΣΚΕΦΤΟΥΜΕ</vt:lpstr>
      <vt:lpstr>          ΘΕΣΗ ΠΑΡΑΤΗΡΗΤΩΝ</vt:lpstr>
      <vt:lpstr>      </vt:lpstr>
      <vt:lpstr>Η ΣΧΟΛΙΚΗ ΒΙΑ ΜΕ ΑΦΟΡΑ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 ΑΓΩΓΗΣ ΥΓΕΙΑΣ</dc:title>
  <cp:lastModifiedBy>Power User</cp:lastModifiedBy>
  <cp:revision>31</cp:revision>
  <dcterms:modified xsi:type="dcterms:W3CDTF">2015-06-09T07:39:02Z</dcterms:modified>
</cp:coreProperties>
</file>